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5" r:id="rId1"/>
    <p:sldMasterId id="2147483707" r:id="rId2"/>
    <p:sldMasterId id="2147483709" r:id="rId3"/>
  </p:sldMasterIdLst>
  <p:notesMasterIdLst>
    <p:notesMasterId r:id="rId64"/>
  </p:notesMasterIdLst>
  <p:sldIdLst>
    <p:sldId id="256" r:id="rId4"/>
    <p:sldId id="2147472884" r:id="rId5"/>
    <p:sldId id="939" r:id="rId6"/>
    <p:sldId id="2147472878" r:id="rId7"/>
    <p:sldId id="980" r:id="rId8"/>
    <p:sldId id="2147472840" r:id="rId9"/>
    <p:sldId id="964" r:id="rId10"/>
    <p:sldId id="2147472838" r:id="rId11"/>
    <p:sldId id="2147472885" r:id="rId12"/>
    <p:sldId id="982" r:id="rId13"/>
    <p:sldId id="966" r:id="rId14"/>
    <p:sldId id="969" r:id="rId15"/>
    <p:sldId id="971" r:id="rId16"/>
    <p:sldId id="941" r:id="rId17"/>
    <p:sldId id="972" r:id="rId18"/>
    <p:sldId id="261" r:id="rId19"/>
    <p:sldId id="2147472886" r:id="rId20"/>
    <p:sldId id="1038" r:id="rId21"/>
    <p:sldId id="1023" r:id="rId22"/>
    <p:sldId id="927" r:id="rId23"/>
    <p:sldId id="1015" r:id="rId24"/>
    <p:sldId id="2147472841" r:id="rId25"/>
    <p:sldId id="2147472842" r:id="rId26"/>
    <p:sldId id="2147472843" r:id="rId27"/>
    <p:sldId id="2147472844" r:id="rId28"/>
    <p:sldId id="975" r:id="rId29"/>
    <p:sldId id="2147472835" r:id="rId30"/>
    <p:sldId id="2147472836" r:id="rId31"/>
    <p:sldId id="2147472887" r:id="rId32"/>
    <p:sldId id="955" r:id="rId33"/>
    <p:sldId id="275" r:id="rId34"/>
    <p:sldId id="276" r:id="rId35"/>
    <p:sldId id="2147472866" r:id="rId36"/>
    <p:sldId id="2147472867" r:id="rId37"/>
    <p:sldId id="979" r:id="rId38"/>
    <p:sldId id="1039" r:id="rId39"/>
    <p:sldId id="976" r:id="rId40"/>
    <p:sldId id="349" r:id="rId41"/>
    <p:sldId id="2147472888" r:id="rId42"/>
    <p:sldId id="956" r:id="rId43"/>
    <p:sldId id="2147472889" r:id="rId44"/>
    <p:sldId id="2147472881" r:id="rId45"/>
    <p:sldId id="987" r:id="rId46"/>
    <p:sldId id="996" r:id="rId47"/>
    <p:sldId id="984" r:id="rId48"/>
    <p:sldId id="985" r:id="rId49"/>
    <p:sldId id="998" r:id="rId50"/>
    <p:sldId id="1009" r:id="rId51"/>
    <p:sldId id="992" r:id="rId52"/>
    <p:sldId id="1000" r:id="rId53"/>
    <p:sldId id="1010" r:id="rId54"/>
    <p:sldId id="993" r:id="rId55"/>
    <p:sldId id="1002" r:id="rId56"/>
    <p:sldId id="1011" r:id="rId57"/>
    <p:sldId id="991" r:id="rId58"/>
    <p:sldId id="1005" r:id="rId59"/>
    <p:sldId id="1012" r:id="rId60"/>
    <p:sldId id="1001" r:id="rId61"/>
    <p:sldId id="1013" r:id="rId62"/>
    <p:sldId id="1008" r:id="rId63"/>
  </p:sldIdLst>
  <p:sldSz cx="9144000" cy="5143500" type="screen16x9"/>
  <p:notesSz cx="6858000" cy="9144000"/>
  <p:embeddedFontLst>
    <p:embeddedFont>
      <p:font typeface="Corbel" panose="020B0503020204020204" pitchFamily="34" charset="0"/>
      <p:regular r:id="rId65"/>
      <p:bold r:id="rId66"/>
      <p:italic r:id="rId67"/>
      <p:boldItalic r:id="rId68"/>
    </p:embeddedFont>
    <p:embeddedFont>
      <p:font typeface="Merriweather Sans" pitchFamily="2" charset="77"/>
      <p:regular r:id="rId69"/>
      <p:bold r:id="rId70"/>
      <p:italic r:id="rId71"/>
      <p:boldItalic r:id="rId72"/>
    </p:embeddedFont>
    <p:embeddedFont>
      <p:font typeface="Verdana" panose="020B0604030504040204" pitchFamily="34" charset="0"/>
      <p:regular r:id="rId73"/>
      <p:bold r:id="rId74"/>
      <p:italic r:id="rId75"/>
      <p:boldItalic r:id="rId7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21F42AB0-FB3D-BB44-826C-FE663BB046CD}">
          <p14:sldIdLst>
            <p14:sldId id="256"/>
            <p14:sldId id="2147472884"/>
            <p14:sldId id="939"/>
            <p14:sldId id="2147472878"/>
            <p14:sldId id="980"/>
            <p14:sldId id="2147472840"/>
            <p14:sldId id="964"/>
            <p14:sldId id="2147472838"/>
            <p14:sldId id="2147472885"/>
            <p14:sldId id="982"/>
            <p14:sldId id="966"/>
            <p14:sldId id="969"/>
            <p14:sldId id="971"/>
            <p14:sldId id="941"/>
            <p14:sldId id="972"/>
            <p14:sldId id="261"/>
            <p14:sldId id="2147472886"/>
            <p14:sldId id="1038"/>
            <p14:sldId id="1023"/>
            <p14:sldId id="927"/>
            <p14:sldId id="1015"/>
            <p14:sldId id="2147472841"/>
            <p14:sldId id="2147472842"/>
            <p14:sldId id="2147472843"/>
            <p14:sldId id="2147472844"/>
            <p14:sldId id="975"/>
            <p14:sldId id="2147472835"/>
            <p14:sldId id="2147472836"/>
            <p14:sldId id="2147472887"/>
            <p14:sldId id="955"/>
            <p14:sldId id="275"/>
            <p14:sldId id="276"/>
            <p14:sldId id="2147472866"/>
            <p14:sldId id="2147472867"/>
            <p14:sldId id="979"/>
            <p14:sldId id="1039"/>
            <p14:sldId id="976"/>
            <p14:sldId id="349"/>
            <p14:sldId id="2147472888"/>
            <p14:sldId id="956"/>
            <p14:sldId id="2147472889"/>
            <p14:sldId id="2147472881"/>
            <p14:sldId id="987"/>
            <p14:sldId id="996"/>
            <p14:sldId id="984"/>
            <p14:sldId id="985"/>
            <p14:sldId id="998"/>
            <p14:sldId id="1009"/>
            <p14:sldId id="992"/>
            <p14:sldId id="1000"/>
            <p14:sldId id="1010"/>
            <p14:sldId id="993"/>
            <p14:sldId id="1002"/>
            <p14:sldId id="1011"/>
            <p14:sldId id="991"/>
            <p14:sldId id="1005"/>
            <p14:sldId id="1012"/>
            <p14:sldId id="1001"/>
            <p14:sldId id="1013"/>
            <p14:sldId id="1008"/>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517EE16-4F3D-51D8-A38E-692091D3A137}" name="Mijke Jetten" initials="MJ" userId="25a3e550eac16d0d" providerId="Windows Live"/>
  <p188:author id="{8C91D77B-8237-6540-DEDC-E29529C617A2}" name="Daniel Bangert" initials="DB" userId="S::d.f.bangert_tudelft.nl#ext#@knaw.onmicrosoft.com::e6179632-b0d4-4363-a953-230cdce01175" providerId="AD"/>
  <p188:author id="{7B52268C-857D-1F70-9763-C36991A875CC}" name="Celia van Gelder (Health-RI)" initials="C(" userId="S::celia.vangelder_health-ri.nl#ext#@knaw.onmicrosoft.com::44e36a05-586c-4f41-aea7-a22bcee2832d" providerId="AD"/>
  <p188:author id="{9F667DD2-11C0-0B37-54C7-60DEF5373B2D}" name="Suzanne van Straten" initials="SS" userId="S::suzanne.van.straten@dans.knaw.nl::d13d779e-29fb-40f0-9fdb-6312ecde0532"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44"/>
    <p:restoredTop sz="94694"/>
  </p:normalViewPr>
  <p:slideViewPr>
    <p:cSldViewPr snapToGrid="0">
      <p:cViewPr>
        <p:scale>
          <a:sx n="173" d="100"/>
          <a:sy n="173" d="100"/>
        </p:scale>
        <p:origin x="-360" y="-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font" Target="fonts/font4.fntdata"/><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font" Target="fonts/font10.fntdata"/><Relationship Id="rId79"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notesMaster" Target="notesMasters/notesMaster1.xml"/><Relationship Id="rId69" Type="http://schemas.openxmlformats.org/officeDocument/2006/relationships/font" Target="fonts/font5.fntdata"/><Relationship Id="rId77"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font" Target="fonts/font8.fntdata"/><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font" Target="fonts/font3.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font" Target="fonts/font6.fntdata"/><Relationship Id="rId75"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viewProps" Target="viewProps.xml"/><Relationship Id="rId81" Type="http://schemas.microsoft.com/office/2018/10/relationships/authors" Target="author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font" Target="fonts/font12.fntdata"/><Relationship Id="rId7" Type="http://schemas.openxmlformats.org/officeDocument/2006/relationships/slide" Target="slides/slide4.xml"/><Relationship Id="rId71" Type="http://schemas.openxmlformats.org/officeDocument/2006/relationships/font" Target="fonts/font7.fntdata"/><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txBody>
          <a:bodyPr/>
          <a:lstStyle/>
          <a:p>
            <a:endParaRPr lang="en-GB"/>
          </a:p>
        </p:txBody>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g29812aeb341_0_138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2" name="Google Shape;482;g29812aeb341_0_13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GB"/>
          </a:p>
        </p:txBody>
      </p:sp>
    </p:spTree>
    <p:extLst>
      <p:ext uri="{BB962C8B-B14F-4D97-AF65-F5344CB8AC3E}">
        <p14:creationId xmlns:p14="http://schemas.microsoft.com/office/powerpoint/2010/main" val="1997793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7</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5120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Calibri"/>
                <a:ea typeface="Calibri"/>
                <a:cs typeface="Calibri"/>
                <a:sym typeface="Calibri"/>
              </a:rPr>
              <a:t>10</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588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g1193b9a1d8f_0_2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GB"/>
          </a:p>
        </p:txBody>
      </p:sp>
      <p:sp>
        <p:nvSpPr>
          <p:cNvPr id="538" name="Google Shape;538;g1193b9a1d8f_0_2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3325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141d36cd4c2_0_3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GB"/>
          </a:p>
        </p:txBody>
      </p:sp>
      <p:sp>
        <p:nvSpPr>
          <p:cNvPr id="455" name="Google Shape;455;g141d36cd4c2_0_3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78459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g29812aeb341_0_180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2" name="Google Shape;692;g29812aeb341_0_180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g29812aeb341_0_18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n-GB"/>
          </a:p>
        </p:txBody>
      </p:sp>
      <p:sp>
        <p:nvSpPr>
          <p:cNvPr id="698" name="Google Shape;698;g29812aeb341_0_18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9" name="Google Shape;699;g29812aeb341_0_18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t-PT"/>
              <a:t>32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 Id="rId5" Type="http://schemas.openxmlformats.org/officeDocument/2006/relationships/image" Target="../media/image14.png"/><Relationship Id="rId4" Type="http://schemas.openxmlformats.org/officeDocument/2006/relationships/image" Target="../media/image1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image" Target="../media/image1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jpg"/><Relationship Id="rId1" Type="http://schemas.openxmlformats.org/officeDocument/2006/relationships/slideMaster" Target="../slideMasters/slideMaster3.xml"/><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jpg"/><Relationship Id="rId1" Type="http://schemas.openxmlformats.org/officeDocument/2006/relationships/slideMaster" Target="../slideMasters/slideMaster3.xml"/><Relationship Id="rId4"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jpg"/><Relationship Id="rId1" Type="http://schemas.openxmlformats.org/officeDocument/2006/relationships/slideMaster" Target="../slideMasters/slideMaster3.xml"/><Relationship Id="rId4" Type="http://schemas.openxmlformats.org/officeDocument/2006/relationships/image" Target="../media/image14.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pic>
        <p:nvPicPr>
          <p:cNvPr id="13" name="Google Shape;13;p2"/>
          <p:cNvPicPr preferRelativeResize="0"/>
          <p:nvPr/>
        </p:nvPicPr>
        <p:blipFill rotWithShape="1">
          <a:blip r:embed="rId2">
            <a:alphaModFix/>
          </a:blip>
          <a:srcRect/>
          <a:stretch/>
        </p:blipFill>
        <p:spPr>
          <a:xfrm>
            <a:off x="0" y="0"/>
            <a:ext cx="9144000"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6"/>
        <p:cNvGrpSpPr/>
        <p:nvPr/>
      </p:nvGrpSpPr>
      <p:grpSpPr>
        <a:xfrm>
          <a:off x="0" y="0"/>
          <a:ext cx="0" cy="0"/>
          <a:chOff x="0" y="0"/>
          <a:chExt cx="0" cy="0"/>
        </a:xfrm>
      </p:grpSpPr>
      <p:sp>
        <p:nvSpPr>
          <p:cNvPr id="47" name="Google Shape;47;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49" name="Google Shape;49;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2">
  <p:cSld name="02">
    <p:spTree>
      <p:nvGrpSpPr>
        <p:cNvPr id="1" name="Shape 57"/>
        <p:cNvGrpSpPr/>
        <p:nvPr/>
      </p:nvGrpSpPr>
      <p:grpSpPr>
        <a:xfrm>
          <a:off x="0" y="0"/>
          <a:ext cx="0" cy="0"/>
          <a:chOff x="0" y="0"/>
          <a:chExt cx="0" cy="0"/>
        </a:xfrm>
      </p:grpSpPr>
      <p:sp>
        <p:nvSpPr>
          <p:cNvPr id="58" name="Google Shape;58;p14"/>
          <p:cNvSpPr txBox="1">
            <a:spLocks noGrp="1"/>
          </p:cNvSpPr>
          <p:nvPr>
            <p:ph type="ctrTitle"/>
          </p:nvPr>
        </p:nvSpPr>
        <p:spPr>
          <a:xfrm>
            <a:off x="576000" y="321299"/>
            <a:ext cx="7992000" cy="392400"/>
          </a:xfrm>
          <a:prstGeom prst="rect">
            <a:avLst/>
          </a:prstGeom>
          <a:noFill/>
          <a:ln>
            <a:noFill/>
          </a:ln>
        </p:spPr>
        <p:txBody>
          <a:bodyPr spcFirstLastPara="1" wrap="square" lIns="68575" tIns="34275" rIns="68575" bIns="34275" anchor="ctr" anchorCtr="0">
            <a:normAutofit/>
          </a:bodyPr>
          <a:lstStyle>
            <a:lvl1pPr marR="0" lvl="0" algn="l" rtl="0">
              <a:lnSpc>
                <a:spcPct val="100000"/>
              </a:lnSpc>
              <a:spcBef>
                <a:spcPts val="0"/>
              </a:spcBef>
              <a:spcAft>
                <a:spcPts val="0"/>
              </a:spcAft>
              <a:buClr>
                <a:srgbClr val="003183"/>
              </a:buClr>
              <a:buSzPts val="2100"/>
              <a:buFont typeface="Verdana"/>
              <a:buNone/>
              <a:defRPr sz="2100" b="1" i="0" u="none" strike="noStrike" cap="none">
                <a:solidFill>
                  <a:srgbClr val="003183"/>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accent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accent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accent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accent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accent1"/>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accent1"/>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accent1"/>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accent1"/>
                </a:solidFill>
                <a:latin typeface="Arial"/>
                <a:ea typeface="Arial"/>
                <a:cs typeface="Arial"/>
                <a:sym typeface="Arial"/>
              </a:defRPr>
            </a:lvl9pPr>
          </a:lstStyle>
          <a:p>
            <a:endParaRPr/>
          </a:p>
        </p:txBody>
      </p:sp>
      <p:sp>
        <p:nvSpPr>
          <p:cNvPr id="59" name="Google Shape;59;p14"/>
          <p:cNvSpPr txBox="1">
            <a:spLocks noGrp="1"/>
          </p:cNvSpPr>
          <p:nvPr>
            <p:ph type="body" idx="1"/>
          </p:nvPr>
        </p:nvSpPr>
        <p:spPr>
          <a:xfrm>
            <a:off x="576000" y="857250"/>
            <a:ext cx="7992000" cy="3240000"/>
          </a:xfrm>
          <a:prstGeom prst="rect">
            <a:avLst/>
          </a:prstGeom>
          <a:noFill/>
          <a:ln>
            <a:noFill/>
          </a:ln>
        </p:spPr>
        <p:txBody>
          <a:bodyPr spcFirstLastPara="1" wrap="square" lIns="68575" tIns="34275" rIns="68575" bIns="34275" anchor="t" anchorCtr="0">
            <a:normAutofit/>
          </a:bodyPr>
          <a:lstStyle>
            <a:lvl1pPr marL="457200" marR="0" lvl="0" indent="-336550" algn="l" rtl="0">
              <a:lnSpc>
                <a:spcPct val="100000"/>
              </a:lnSpc>
              <a:spcBef>
                <a:spcPts val="300"/>
              </a:spcBef>
              <a:spcAft>
                <a:spcPts val="0"/>
              </a:spcAft>
              <a:buClr>
                <a:srgbClr val="FF7D00"/>
              </a:buClr>
              <a:buSzPts val="1700"/>
              <a:buFont typeface="Arial"/>
              <a:buChar char="•"/>
              <a:defRPr sz="1700" b="0" i="0" u="none" strike="noStrike" cap="none">
                <a:solidFill>
                  <a:srgbClr val="003183"/>
                </a:solidFill>
                <a:latin typeface="Verdana"/>
                <a:ea typeface="Verdana"/>
                <a:cs typeface="Verdana"/>
                <a:sym typeface="Verdana"/>
              </a:defRPr>
            </a:lvl1pPr>
            <a:lvl2pPr marL="914400" marR="0" lvl="1" indent="-279400" algn="l" rtl="0">
              <a:lnSpc>
                <a:spcPct val="100000"/>
              </a:lnSpc>
              <a:spcBef>
                <a:spcPts val="300"/>
              </a:spcBef>
              <a:spcAft>
                <a:spcPts val="0"/>
              </a:spcAft>
              <a:buClr>
                <a:srgbClr val="FF7D00"/>
              </a:buClr>
              <a:buSzPts val="800"/>
              <a:buFont typeface="Merriweather Sans"/>
              <a:buChar char="─"/>
              <a:defRPr sz="1400" b="0" i="0" u="none" strike="noStrike" cap="none">
                <a:solidFill>
                  <a:srgbClr val="003183"/>
                </a:solidFill>
                <a:latin typeface="Verdana"/>
                <a:ea typeface="Verdana"/>
                <a:cs typeface="Verdana"/>
                <a:sym typeface="Verdana"/>
              </a:defRPr>
            </a:lvl2pPr>
            <a:lvl3pPr marL="1371600" marR="0" lvl="2" indent="-285750" algn="l" rtl="0">
              <a:lnSpc>
                <a:spcPct val="100000"/>
              </a:lnSpc>
              <a:spcBef>
                <a:spcPts val="200"/>
              </a:spcBef>
              <a:spcAft>
                <a:spcPts val="0"/>
              </a:spcAft>
              <a:buClr>
                <a:srgbClr val="FF7D00"/>
              </a:buClr>
              <a:buSzPts val="900"/>
              <a:buFont typeface="Arial"/>
              <a:buChar char="•"/>
              <a:defRPr sz="1100" b="0" i="0" u="none" strike="noStrike" cap="none">
                <a:solidFill>
                  <a:srgbClr val="003183"/>
                </a:solidFill>
                <a:latin typeface="Verdana"/>
                <a:ea typeface="Verdana"/>
                <a:cs typeface="Verdana"/>
                <a:sym typeface="Verdana"/>
              </a:defRPr>
            </a:lvl3pPr>
            <a:lvl4pPr marL="1828800" marR="0" lvl="3" indent="-260350" algn="l" rtl="0">
              <a:lnSpc>
                <a:spcPct val="100000"/>
              </a:lnSpc>
              <a:spcBef>
                <a:spcPts val="200"/>
              </a:spcBef>
              <a:spcAft>
                <a:spcPts val="0"/>
              </a:spcAft>
              <a:buClr>
                <a:srgbClr val="FF7D00"/>
              </a:buClr>
              <a:buSzPts val="500"/>
              <a:buFont typeface="Merriweather Sans"/>
              <a:buChar char="─"/>
              <a:defRPr sz="800" b="0" i="0" u="none" strike="noStrike" cap="none">
                <a:solidFill>
                  <a:srgbClr val="003183"/>
                </a:solidFill>
                <a:latin typeface="Verdana"/>
                <a:ea typeface="Verdana"/>
                <a:cs typeface="Verdana"/>
                <a:sym typeface="Verdana"/>
              </a:defRPr>
            </a:lvl4pPr>
            <a:lvl5pPr marL="2286000" marR="0" lvl="4" indent="-279400" algn="l" rtl="0">
              <a:lnSpc>
                <a:spcPct val="100000"/>
              </a:lnSpc>
              <a:spcBef>
                <a:spcPts val="200"/>
              </a:spcBef>
              <a:spcAft>
                <a:spcPts val="0"/>
              </a:spcAft>
              <a:buClr>
                <a:schemeClr val="accent1"/>
              </a:buClr>
              <a:buSzPts val="800"/>
              <a:buFont typeface="Arial"/>
              <a:buChar char="•"/>
              <a:defRPr sz="800" b="0" i="0" u="none" strike="noStrike" cap="none">
                <a:solidFill>
                  <a:schemeClr val="dk1"/>
                </a:solidFill>
                <a:latin typeface="Verdana"/>
                <a:ea typeface="Verdana"/>
                <a:cs typeface="Verdana"/>
                <a:sym typeface="Verdana"/>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body" idx="2"/>
          </p:nvPr>
        </p:nvSpPr>
        <p:spPr>
          <a:xfrm>
            <a:off x="576000" y="4463101"/>
            <a:ext cx="4464000" cy="270300"/>
          </a:xfrm>
          <a:prstGeom prst="rect">
            <a:avLst/>
          </a:prstGeom>
          <a:noFill/>
          <a:ln>
            <a:noFill/>
          </a:ln>
        </p:spPr>
        <p:txBody>
          <a:bodyPr spcFirstLastPara="1" wrap="square" lIns="68575" tIns="34275" rIns="68575" bIns="34275" anchor="t" anchorCtr="0">
            <a:normAutofit/>
          </a:bodyPr>
          <a:lstStyle>
            <a:lvl1pPr marL="457200" marR="0" lvl="0" indent="-228600" algn="l" rtl="0">
              <a:lnSpc>
                <a:spcPct val="100000"/>
              </a:lnSpc>
              <a:spcBef>
                <a:spcPts val="300"/>
              </a:spcBef>
              <a:spcAft>
                <a:spcPts val="0"/>
              </a:spcAft>
              <a:buClr>
                <a:srgbClr val="003183"/>
              </a:buClr>
              <a:buSzPts val="1200"/>
              <a:buFont typeface="Arial"/>
              <a:buNone/>
              <a:defRPr sz="1200" b="0" i="0" u="none" strike="noStrike" cap="none">
                <a:solidFill>
                  <a:srgbClr val="003183"/>
                </a:solidFill>
                <a:latin typeface="Calibri"/>
                <a:ea typeface="Calibri"/>
                <a:cs typeface="Calibri"/>
                <a:sym typeface="Calibri"/>
              </a:defRPr>
            </a:lvl1pPr>
            <a:lvl2pPr marL="914400" marR="0" lvl="1" indent="-228600" algn="l" rtl="0">
              <a:lnSpc>
                <a:spcPct val="100000"/>
              </a:lnSpc>
              <a:spcBef>
                <a:spcPts val="300"/>
              </a:spcBef>
              <a:spcAft>
                <a:spcPts val="0"/>
              </a:spcAft>
              <a:buClr>
                <a:srgbClr val="003183"/>
              </a:buClr>
              <a:buSzPts val="1200"/>
              <a:buFont typeface="Arial"/>
              <a:buNone/>
              <a:defRPr sz="1200" b="0" i="0" u="none" strike="noStrike" cap="none">
                <a:solidFill>
                  <a:srgbClr val="003183"/>
                </a:solidFill>
                <a:latin typeface="Calibri"/>
                <a:ea typeface="Calibri"/>
                <a:cs typeface="Calibri"/>
                <a:sym typeface="Calibri"/>
              </a:defRPr>
            </a:lvl2pPr>
            <a:lvl3pPr marL="1371600" marR="0" lvl="2" indent="-228600" algn="l" rtl="0">
              <a:lnSpc>
                <a:spcPct val="100000"/>
              </a:lnSpc>
              <a:spcBef>
                <a:spcPts val="300"/>
              </a:spcBef>
              <a:spcAft>
                <a:spcPts val="0"/>
              </a:spcAft>
              <a:buClr>
                <a:srgbClr val="003183"/>
              </a:buClr>
              <a:buSzPts val="1200"/>
              <a:buFont typeface="Arial"/>
              <a:buNone/>
              <a:defRPr sz="1200" b="0" i="0" u="none" strike="noStrike" cap="none">
                <a:solidFill>
                  <a:srgbClr val="003183"/>
                </a:solidFill>
                <a:latin typeface="Calibri"/>
                <a:ea typeface="Calibri"/>
                <a:cs typeface="Calibri"/>
                <a:sym typeface="Calibri"/>
              </a:defRPr>
            </a:lvl3pPr>
            <a:lvl4pPr marL="1828800" marR="0" lvl="3" indent="-228600" algn="l" rtl="0">
              <a:lnSpc>
                <a:spcPct val="100000"/>
              </a:lnSpc>
              <a:spcBef>
                <a:spcPts val="300"/>
              </a:spcBef>
              <a:spcAft>
                <a:spcPts val="0"/>
              </a:spcAft>
              <a:buClr>
                <a:srgbClr val="003183"/>
              </a:buClr>
              <a:buSzPts val="1200"/>
              <a:buFont typeface="Arial"/>
              <a:buNone/>
              <a:defRPr sz="1200" b="0" i="0" u="none" strike="noStrike" cap="none">
                <a:solidFill>
                  <a:srgbClr val="003183"/>
                </a:solidFill>
                <a:latin typeface="Calibri"/>
                <a:ea typeface="Calibri"/>
                <a:cs typeface="Calibri"/>
                <a:sym typeface="Calibri"/>
              </a:defRPr>
            </a:lvl4pPr>
            <a:lvl5pPr marL="2286000" marR="0" lvl="4" indent="-228600" algn="l" rtl="0">
              <a:lnSpc>
                <a:spcPct val="100000"/>
              </a:lnSpc>
              <a:spcBef>
                <a:spcPts val="300"/>
              </a:spcBef>
              <a:spcAft>
                <a:spcPts val="0"/>
              </a:spcAft>
              <a:buClr>
                <a:srgbClr val="003183"/>
              </a:buClr>
              <a:buSzPts val="1200"/>
              <a:buFont typeface="Arial"/>
              <a:buNone/>
              <a:defRPr sz="1200" b="0" i="0" u="none" strike="noStrike" cap="none">
                <a:solidFill>
                  <a:srgbClr val="003183"/>
                </a:solidFill>
                <a:latin typeface="Calibri"/>
                <a:ea typeface="Calibri"/>
                <a:cs typeface="Calibri"/>
                <a:sym typeface="Calibri"/>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553200" y="4767263"/>
            <a:ext cx="21336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sp>
        <p:nvSpPr>
          <p:cNvPr id="62" name="Google Shape;62;p14"/>
          <p:cNvSpPr txBox="1">
            <a:spLocks noGrp="1"/>
          </p:cNvSpPr>
          <p:nvPr>
            <p:ph type="ftr" idx="11"/>
          </p:nvPr>
        </p:nvSpPr>
        <p:spPr>
          <a:xfrm>
            <a:off x="3124200" y="4767263"/>
            <a:ext cx="28956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3"/>
        <p:cNvGrpSpPr/>
        <p:nvPr/>
      </p:nvGrpSpPr>
      <p:grpSpPr>
        <a:xfrm>
          <a:off x="0" y="0"/>
          <a:ext cx="0" cy="0"/>
          <a:chOff x="0" y="0"/>
          <a:chExt cx="0" cy="0"/>
        </a:xfrm>
      </p:grpSpPr>
      <p:sp>
        <p:nvSpPr>
          <p:cNvPr id="64" name="Google Shape;6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65" name="Google Shape;6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lnSpc>
                <a:spcPct val="100000"/>
              </a:lnSpc>
              <a:spcBef>
                <a:spcPts val="0"/>
              </a:spcBef>
              <a:spcAft>
                <a:spcPts val="0"/>
              </a:spcAft>
              <a:buSzPts val="1100"/>
              <a:buNone/>
              <a:defRPr sz="1100"/>
            </a:lvl1pPr>
            <a:lvl2pPr lvl="1" algn="l" rtl="0">
              <a:lnSpc>
                <a:spcPct val="100000"/>
              </a:lnSpc>
              <a:spcBef>
                <a:spcPts val="0"/>
              </a:spcBef>
              <a:spcAft>
                <a:spcPts val="0"/>
              </a:spcAft>
              <a:buSzPts val="1100"/>
              <a:buNone/>
              <a:defRPr sz="1100"/>
            </a:lvl2pPr>
            <a:lvl3pPr lvl="2" algn="l" rtl="0">
              <a:lnSpc>
                <a:spcPct val="100000"/>
              </a:lnSpc>
              <a:spcBef>
                <a:spcPts val="0"/>
              </a:spcBef>
              <a:spcAft>
                <a:spcPts val="0"/>
              </a:spcAft>
              <a:buSzPts val="1100"/>
              <a:buNone/>
              <a:defRPr sz="1100"/>
            </a:lvl3pPr>
            <a:lvl4pPr lvl="3" algn="l" rtl="0">
              <a:lnSpc>
                <a:spcPct val="100000"/>
              </a:lnSpc>
              <a:spcBef>
                <a:spcPts val="0"/>
              </a:spcBef>
              <a:spcAft>
                <a:spcPts val="0"/>
              </a:spcAft>
              <a:buSzPts val="1100"/>
              <a:buNone/>
              <a:defRPr sz="1100"/>
            </a:lvl4pPr>
            <a:lvl5pPr lvl="4" algn="l" rtl="0">
              <a:lnSpc>
                <a:spcPct val="100000"/>
              </a:lnSpc>
              <a:spcBef>
                <a:spcPts val="0"/>
              </a:spcBef>
              <a:spcAft>
                <a:spcPts val="0"/>
              </a:spcAft>
              <a:buSzPts val="1100"/>
              <a:buNone/>
              <a:defRPr sz="1100"/>
            </a:lvl5pPr>
            <a:lvl6pPr lvl="5" algn="l" rtl="0">
              <a:lnSpc>
                <a:spcPct val="100000"/>
              </a:lnSpc>
              <a:spcBef>
                <a:spcPts val="0"/>
              </a:spcBef>
              <a:spcAft>
                <a:spcPts val="0"/>
              </a:spcAft>
              <a:buSzPts val="1100"/>
              <a:buNone/>
              <a:defRPr sz="1100"/>
            </a:lvl6pPr>
            <a:lvl7pPr lvl="6" algn="l" rtl="0">
              <a:lnSpc>
                <a:spcPct val="100000"/>
              </a:lnSpc>
              <a:spcBef>
                <a:spcPts val="0"/>
              </a:spcBef>
              <a:spcAft>
                <a:spcPts val="0"/>
              </a:spcAft>
              <a:buSzPts val="1100"/>
              <a:buNone/>
              <a:defRPr sz="1100"/>
            </a:lvl7pPr>
            <a:lvl8pPr lvl="7" algn="l" rtl="0">
              <a:lnSpc>
                <a:spcPct val="100000"/>
              </a:lnSpc>
              <a:spcBef>
                <a:spcPts val="0"/>
              </a:spcBef>
              <a:spcAft>
                <a:spcPts val="0"/>
              </a:spcAft>
              <a:buSzPts val="1100"/>
              <a:buNone/>
              <a:defRPr sz="1100"/>
            </a:lvl8pPr>
            <a:lvl9pPr lvl="8" algn="l" rtl="0">
              <a:lnSpc>
                <a:spcPct val="100000"/>
              </a:lnSpc>
              <a:spcBef>
                <a:spcPts val="0"/>
              </a:spcBef>
              <a:spcAft>
                <a:spcPts val="0"/>
              </a:spcAft>
              <a:buSzPts val="1100"/>
              <a:buNone/>
              <a:defRPr sz="1100"/>
            </a:lvl9pPr>
          </a:lstStyle>
          <a:p>
            <a:endParaRPr/>
          </a:p>
        </p:txBody>
      </p:sp>
      <p:sp>
        <p:nvSpPr>
          <p:cNvPr id="66" name="Google Shape;6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PT"/>
              <a:t>‹#›</a:t>
            </a:fld>
            <a:endParaRPr/>
          </a:p>
        </p:txBody>
      </p:sp>
      <p:pic>
        <p:nvPicPr>
          <p:cNvPr id="67" name="Google Shape;67;p15"/>
          <p:cNvPicPr preferRelativeResize="0"/>
          <p:nvPr/>
        </p:nvPicPr>
        <p:blipFill rotWithShape="1">
          <a:blip r:embed="rId2">
            <a:alphaModFix/>
          </a:blip>
          <a:srcRect/>
          <a:stretch/>
        </p:blipFill>
        <p:spPr>
          <a:xfrm>
            <a:off x="0" y="4483100"/>
            <a:ext cx="9144000" cy="660400"/>
          </a:xfrm>
          <a:prstGeom prst="rect">
            <a:avLst/>
          </a:prstGeom>
          <a:noFill/>
          <a:ln>
            <a:noFill/>
          </a:ln>
        </p:spPr>
      </p:pic>
      <p:pic>
        <p:nvPicPr>
          <p:cNvPr id="68" name="Google Shape;68;p15"/>
          <p:cNvPicPr preferRelativeResize="0"/>
          <p:nvPr/>
        </p:nvPicPr>
        <p:blipFill rotWithShape="1">
          <a:blip r:embed="rId3">
            <a:alphaModFix/>
          </a:blip>
          <a:srcRect r="67816"/>
          <a:stretch/>
        </p:blipFill>
        <p:spPr>
          <a:xfrm>
            <a:off x="6494915" y="4539814"/>
            <a:ext cx="820286" cy="546970"/>
          </a:xfrm>
          <a:prstGeom prst="rect">
            <a:avLst/>
          </a:prstGeom>
          <a:noFill/>
          <a:ln>
            <a:noFill/>
          </a:ln>
        </p:spPr>
      </p:pic>
      <p:sp>
        <p:nvSpPr>
          <p:cNvPr id="69" name="Google Shape;69;p15"/>
          <p:cNvSpPr txBox="1">
            <a:spLocks noGrp="1"/>
          </p:cNvSpPr>
          <p:nvPr>
            <p:ph type="title"/>
          </p:nvPr>
        </p:nvSpPr>
        <p:spPr>
          <a:xfrm>
            <a:off x="623888" y="955560"/>
            <a:ext cx="7886700" cy="1209000"/>
          </a:xfrm>
          <a:prstGeom prst="rect">
            <a:avLst/>
          </a:prstGeom>
          <a:noFill/>
          <a:ln>
            <a:noFill/>
          </a:ln>
        </p:spPr>
        <p:txBody>
          <a:bodyPr spcFirstLastPara="1" wrap="square" lIns="68575" tIns="34275" rIns="68575" bIns="34275" anchor="b" anchorCtr="0">
            <a:noAutofit/>
          </a:bodyPr>
          <a:lstStyle>
            <a:lvl1pPr lvl="0" algn="ctr" rtl="0">
              <a:lnSpc>
                <a:spcPct val="90000"/>
              </a:lnSpc>
              <a:spcBef>
                <a:spcPts val="0"/>
              </a:spcBef>
              <a:spcAft>
                <a:spcPts val="0"/>
              </a:spcAft>
              <a:buClr>
                <a:schemeClr val="dk1"/>
              </a:buClr>
              <a:buSzPts val="3300"/>
              <a:buFont typeface="Calibri"/>
              <a:buNone/>
              <a:defRPr sz="3300"/>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70" name="Google Shape;70;p15"/>
          <p:cNvSpPr txBox="1">
            <a:spLocks noGrp="1"/>
          </p:cNvSpPr>
          <p:nvPr>
            <p:ph type="body" idx="1"/>
          </p:nvPr>
        </p:nvSpPr>
        <p:spPr>
          <a:xfrm>
            <a:off x="623888" y="2571750"/>
            <a:ext cx="7886700" cy="1125300"/>
          </a:xfrm>
          <a:prstGeom prst="rect">
            <a:avLst/>
          </a:prstGeom>
          <a:noFill/>
          <a:ln>
            <a:noFill/>
          </a:ln>
        </p:spPr>
        <p:txBody>
          <a:bodyPr spcFirstLastPara="1" wrap="square" lIns="68575" tIns="34275" rIns="68575" bIns="34275" anchor="t" anchorCtr="0">
            <a:noAutofit/>
          </a:bodyPr>
          <a:lstStyle>
            <a:lvl1pPr marL="457200" lvl="0" indent="-228600" algn="ctr" rtl="0">
              <a:lnSpc>
                <a:spcPct val="90000"/>
              </a:lnSpc>
              <a:spcBef>
                <a:spcPts val="800"/>
              </a:spcBef>
              <a:spcAft>
                <a:spcPts val="0"/>
              </a:spcAft>
              <a:buClr>
                <a:srgbClr val="888888"/>
              </a:buClr>
              <a:buSzPts val="1800"/>
              <a:buNone/>
              <a:defRPr sz="1800">
                <a:solidFill>
                  <a:srgbClr val="888888"/>
                </a:solidFill>
                <a:latin typeface="Calibri"/>
                <a:ea typeface="Calibri"/>
                <a:cs typeface="Calibri"/>
                <a:sym typeface="Calibri"/>
              </a:defRPr>
            </a:lvl1pPr>
            <a:lvl2pPr marL="914400" lvl="1" indent="-228600" algn="l" rtl="0">
              <a:lnSpc>
                <a:spcPct val="90000"/>
              </a:lnSpc>
              <a:spcBef>
                <a:spcPts val="400"/>
              </a:spcBef>
              <a:spcAft>
                <a:spcPts val="0"/>
              </a:spcAft>
              <a:buClr>
                <a:srgbClr val="888888"/>
              </a:buClr>
              <a:buSzPts val="1500"/>
              <a:buNone/>
              <a:defRPr sz="1500">
                <a:solidFill>
                  <a:srgbClr val="888888"/>
                </a:solidFill>
              </a:defRPr>
            </a:lvl2pPr>
            <a:lvl3pPr marL="1371600" lvl="2" indent="-228600" algn="l" rtl="0">
              <a:lnSpc>
                <a:spcPct val="90000"/>
              </a:lnSpc>
              <a:spcBef>
                <a:spcPts val="400"/>
              </a:spcBef>
              <a:spcAft>
                <a:spcPts val="0"/>
              </a:spcAft>
              <a:buClr>
                <a:srgbClr val="888888"/>
              </a:buClr>
              <a:buSzPts val="1400"/>
              <a:buNone/>
              <a:defRPr sz="1400">
                <a:solidFill>
                  <a:srgbClr val="888888"/>
                </a:solidFill>
              </a:defRPr>
            </a:lvl3pPr>
            <a:lvl4pPr marL="1828800" lvl="3" indent="-228600" algn="l" rtl="0">
              <a:lnSpc>
                <a:spcPct val="90000"/>
              </a:lnSpc>
              <a:spcBef>
                <a:spcPts val="400"/>
              </a:spcBef>
              <a:spcAft>
                <a:spcPts val="0"/>
              </a:spcAft>
              <a:buClr>
                <a:srgbClr val="888888"/>
              </a:buClr>
              <a:buSzPts val="1200"/>
              <a:buNone/>
              <a:defRPr sz="1200">
                <a:solidFill>
                  <a:srgbClr val="888888"/>
                </a:solidFill>
              </a:defRPr>
            </a:lvl4pPr>
            <a:lvl5pPr marL="2286000" lvl="4" indent="-228600" algn="l" rtl="0">
              <a:lnSpc>
                <a:spcPct val="90000"/>
              </a:lnSpc>
              <a:spcBef>
                <a:spcPts val="400"/>
              </a:spcBef>
              <a:spcAft>
                <a:spcPts val="0"/>
              </a:spcAft>
              <a:buClr>
                <a:srgbClr val="888888"/>
              </a:buClr>
              <a:buSzPts val="1200"/>
              <a:buNone/>
              <a:defRPr sz="1200">
                <a:solidFill>
                  <a:srgbClr val="888888"/>
                </a:solidFill>
              </a:defRPr>
            </a:lvl5pPr>
            <a:lvl6pPr marL="2743200" lvl="5" indent="-228600" algn="l" rtl="0">
              <a:lnSpc>
                <a:spcPct val="90000"/>
              </a:lnSpc>
              <a:spcBef>
                <a:spcPts val="400"/>
              </a:spcBef>
              <a:spcAft>
                <a:spcPts val="0"/>
              </a:spcAft>
              <a:buClr>
                <a:srgbClr val="888888"/>
              </a:buClr>
              <a:buSzPts val="1200"/>
              <a:buNone/>
              <a:defRPr sz="1200">
                <a:solidFill>
                  <a:srgbClr val="888888"/>
                </a:solidFill>
              </a:defRPr>
            </a:lvl6pPr>
            <a:lvl7pPr marL="3200400" lvl="6" indent="-228600" algn="l" rtl="0">
              <a:lnSpc>
                <a:spcPct val="90000"/>
              </a:lnSpc>
              <a:spcBef>
                <a:spcPts val="400"/>
              </a:spcBef>
              <a:spcAft>
                <a:spcPts val="0"/>
              </a:spcAft>
              <a:buClr>
                <a:srgbClr val="888888"/>
              </a:buClr>
              <a:buSzPts val="1200"/>
              <a:buNone/>
              <a:defRPr sz="1200">
                <a:solidFill>
                  <a:srgbClr val="888888"/>
                </a:solidFill>
              </a:defRPr>
            </a:lvl7pPr>
            <a:lvl8pPr marL="3657600" lvl="7" indent="-228600" algn="l" rtl="0">
              <a:lnSpc>
                <a:spcPct val="90000"/>
              </a:lnSpc>
              <a:spcBef>
                <a:spcPts val="400"/>
              </a:spcBef>
              <a:spcAft>
                <a:spcPts val="0"/>
              </a:spcAft>
              <a:buClr>
                <a:srgbClr val="888888"/>
              </a:buClr>
              <a:buSzPts val="1200"/>
              <a:buNone/>
              <a:defRPr sz="1200">
                <a:solidFill>
                  <a:srgbClr val="888888"/>
                </a:solidFill>
              </a:defRPr>
            </a:lvl8pPr>
            <a:lvl9pPr marL="4114800" lvl="8" indent="-228600" algn="l" rtl="0">
              <a:lnSpc>
                <a:spcPct val="90000"/>
              </a:lnSpc>
              <a:spcBef>
                <a:spcPts val="400"/>
              </a:spcBef>
              <a:spcAft>
                <a:spcPts val="0"/>
              </a:spcAft>
              <a:buClr>
                <a:srgbClr val="888888"/>
              </a:buClr>
              <a:buSzPts val="1200"/>
              <a:buNone/>
              <a:defRPr sz="1200">
                <a:solidFill>
                  <a:srgbClr val="888888"/>
                </a:solidFill>
              </a:defRPr>
            </a:lvl9pPr>
          </a:lstStyle>
          <a:p>
            <a:endParaRPr/>
          </a:p>
        </p:txBody>
      </p:sp>
      <p:pic>
        <p:nvPicPr>
          <p:cNvPr id="71" name="Google Shape;71;p15" descr="A picture containing clipart&#10;&#10;Description automatically generated"/>
          <p:cNvPicPr preferRelativeResize="0"/>
          <p:nvPr/>
        </p:nvPicPr>
        <p:blipFill rotWithShape="1">
          <a:blip r:embed="rId4">
            <a:alphaModFix/>
          </a:blip>
          <a:srcRect/>
          <a:stretch/>
        </p:blipFill>
        <p:spPr>
          <a:xfrm>
            <a:off x="7126304" y="0"/>
            <a:ext cx="2017700" cy="491925"/>
          </a:xfrm>
          <a:prstGeom prst="rect">
            <a:avLst/>
          </a:prstGeom>
          <a:noFill/>
          <a:ln>
            <a:noFill/>
          </a:ln>
        </p:spPr>
      </p:pic>
      <p:pic>
        <p:nvPicPr>
          <p:cNvPr id="72" name="Google Shape;72;p15"/>
          <p:cNvPicPr preferRelativeResize="0"/>
          <p:nvPr/>
        </p:nvPicPr>
        <p:blipFill rotWithShape="1">
          <a:blip r:embed="rId5">
            <a:alphaModFix/>
          </a:blip>
          <a:srcRect/>
          <a:stretch/>
        </p:blipFill>
        <p:spPr>
          <a:xfrm>
            <a:off x="7290424" y="4415582"/>
            <a:ext cx="1845318" cy="79543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1">
  <p:cSld name="Title and Content">
    <p:spTree>
      <p:nvGrpSpPr>
        <p:cNvPr id="1" name="Shape 73"/>
        <p:cNvGrpSpPr/>
        <p:nvPr/>
      </p:nvGrpSpPr>
      <p:grpSpPr>
        <a:xfrm>
          <a:off x="0" y="0"/>
          <a:ext cx="0" cy="0"/>
          <a:chOff x="0" y="0"/>
          <a:chExt cx="0" cy="0"/>
        </a:xfrm>
      </p:grpSpPr>
      <p:sp>
        <p:nvSpPr>
          <p:cNvPr id="74" name="Google Shape;74;p16"/>
          <p:cNvSpPr/>
          <p:nvPr/>
        </p:nvSpPr>
        <p:spPr>
          <a:xfrm>
            <a:off x="0" y="4549379"/>
            <a:ext cx="9144000" cy="646500"/>
          </a:xfrm>
          <a:prstGeom prst="rect">
            <a:avLst/>
          </a:prstGeom>
          <a:solidFill>
            <a:srgbClr val="2B499A"/>
          </a:solidFill>
          <a:ln>
            <a:noFill/>
          </a:ln>
        </p:spPr>
        <p:txBody>
          <a:bodyPr spcFirstLastPara="1" wrap="square" lIns="68550" tIns="34275" rIns="68550" bIns="34275"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Calibri"/>
              <a:ea typeface="Calibri"/>
              <a:cs typeface="Calibri"/>
              <a:sym typeface="Calibri"/>
            </a:endParaRPr>
          </a:p>
        </p:txBody>
      </p:sp>
      <p:pic>
        <p:nvPicPr>
          <p:cNvPr id="75" name="Google Shape;75;p16"/>
          <p:cNvPicPr preferRelativeResize="0"/>
          <p:nvPr/>
        </p:nvPicPr>
        <p:blipFill rotWithShape="1">
          <a:blip r:embed="rId2">
            <a:alphaModFix/>
          </a:blip>
          <a:srcRect/>
          <a:stretch/>
        </p:blipFill>
        <p:spPr>
          <a:xfrm>
            <a:off x="7597379" y="4674394"/>
            <a:ext cx="1113235" cy="422673"/>
          </a:xfrm>
          <a:prstGeom prst="rect">
            <a:avLst/>
          </a:prstGeom>
          <a:noFill/>
          <a:ln>
            <a:noFill/>
          </a:ln>
        </p:spPr>
      </p:pic>
      <p:grpSp>
        <p:nvGrpSpPr>
          <p:cNvPr id="76" name="Google Shape;76;p16"/>
          <p:cNvGrpSpPr/>
          <p:nvPr/>
        </p:nvGrpSpPr>
        <p:grpSpPr>
          <a:xfrm>
            <a:off x="551290" y="1056085"/>
            <a:ext cx="8091873" cy="0"/>
            <a:chOff x="735048" y="1564938"/>
            <a:chExt cx="10789164" cy="0"/>
          </a:xfrm>
        </p:grpSpPr>
        <p:cxnSp>
          <p:nvCxnSpPr>
            <p:cNvPr id="77" name="Google Shape;77;p16"/>
            <p:cNvCxnSpPr/>
            <p:nvPr/>
          </p:nvCxnSpPr>
          <p:spPr>
            <a:xfrm>
              <a:off x="735048" y="1564938"/>
              <a:ext cx="3919200" cy="0"/>
            </a:xfrm>
            <a:prstGeom prst="straightConnector1">
              <a:avLst/>
            </a:prstGeom>
            <a:noFill/>
            <a:ln w="38100" cap="flat" cmpd="sng">
              <a:solidFill>
                <a:srgbClr val="0DB8E3"/>
              </a:solidFill>
              <a:prstDash val="solid"/>
              <a:miter lim="800000"/>
              <a:headEnd type="none" w="sm" len="sm"/>
              <a:tailEnd type="none" w="sm" len="sm"/>
            </a:ln>
          </p:spPr>
        </p:cxnSp>
        <p:cxnSp>
          <p:nvCxnSpPr>
            <p:cNvPr id="78" name="Google Shape;78;p16"/>
            <p:cNvCxnSpPr/>
            <p:nvPr/>
          </p:nvCxnSpPr>
          <p:spPr>
            <a:xfrm>
              <a:off x="4096512" y="1564938"/>
              <a:ext cx="3721500" cy="0"/>
            </a:xfrm>
            <a:prstGeom prst="straightConnector1">
              <a:avLst/>
            </a:prstGeom>
            <a:noFill/>
            <a:ln w="38100" cap="flat" cmpd="sng">
              <a:solidFill>
                <a:srgbClr val="0070C0"/>
              </a:solidFill>
              <a:prstDash val="solid"/>
              <a:miter lim="800000"/>
              <a:headEnd type="none" w="sm" len="sm"/>
              <a:tailEnd type="none" w="sm" len="sm"/>
            </a:ln>
          </p:spPr>
        </p:cxnSp>
        <p:cxnSp>
          <p:nvCxnSpPr>
            <p:cNvPr id="79" name="Google Shape;79;p16"/>
            <p:cNvCxnSpPr/>
            <p:nvPr/>
          </p:nvCxnSpPr>
          <p:spPr>
            <a:xfrm>
              <a:off x="7754112" y="1564938"/>
              <a:ext cx="3770100" cy="0"/>
            </a:xfrm>
            <a:prstGeom prst="straightConnector1">
              <a:avLst/>
            </a:prstGeom>
            <a:noFill/>
            <a:ln w="38100" cap="flat" cmpd="sng">
              <a:solidFill>
                <a:srgbClr val="2B499A"/>
              </a:solidFill>
              <a:prstDash val="solid"/>
              <a:miter lim="800000"/>
              <a:headEnd type="none" w="sm" len="sm"/>
              <a:tailEnd type="none" w="sm" len="sm"/>
            </a:ln>
          </p:spPr>
        </p:cxnSp>
      </p:grpSp>
      <p:sp>
        <p:nvSpPr>
          <p:cNvPr id="80" name="Google Shape;80;p16"/>
          <p:cNvSpPr txBox="1">
            <a:spLocks noGrp="1"/>
          </p:cNvSpPr>
          <p:nvPr>
            <p:ph type="title"/>
          </p:nvPr>
        </p:nvSpPr>
        <p:spPr>
          <a:xfrm>
            <a:off x="551286" y="134460"/>
            <a:ext cx="7964100" cy="8916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rgbClr val="FF715B"/>
              </a:buClr>
              <a:buSzPts val="4000"/>
              <a:buFont typeface="Calibri"/>
              <a:buNone/>
              <a:defRPr sz="3000" b="1">
                <a:solidFill>
                  <a:srgbClr val="FF715B"/>
                </a:solidFill>
                <a:latin typeface="Calibri"/>
                <a:ea typeface="Calibri"/>
                <a:cs typeface="Calibri"/>
                <a:sym typeface="Calibri"/>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1" name="Google Shape;81;p16"/>
          <p:cNvSpPr txBox="1">
            <a:spLocks noGrp="1"/>
          </p:cNvSpPr>
          <p:nvPr>
            <p:ph type="body" idx="1"/>
          </p:nvPr>
        </p:nvSpPr>
        <p:spPr>
          <a:xfrm>
            <a:off x="551286" y="1285391"/>
            <a:ext cx="7964100" cy="3164700"/>
          </a:xfrm>
          <a:prstGeom prst="rect">
            <a:avLst/>
          </a:prstGeom>
          <a:noFill/>
          <a:ln>
            <a:noFill/>
          </a:ln>
        </p:spPr>
        <p:txBody>
          <a:bodyPr spcFirstLastPara="1" wrap="square" lIns="91425" tIns="45700" rIns="91425" bIns="45700" anchor="t" anchorCtr="0">
            <a:normAutofit/>
          </a:bodyPr>
          <a:lstStyle>
            <a:lvl1pPr marL="457200" lvl="0" indent="-228600" algn="l" rtl="0">
              <a:lnSpc>
                <a:spcPct val="100000"/>
              </a:lnSpc>
              <a:spcBef>
                <a:spcPts val="750"/>
              </a:spcBef>
              <a:spcAft>
                <a:spcPts val="0"/>
              </a:spcAft>
              <a:buClr>
                <a:srgbClr val="FFC000"/>
              </a:buClr>
              <a:buSzPts val="2400"/>
              <a:buFont typeface="Calibri"/>
              <a:buNone/>
              <a:defRPr sz="1800" b="0">
                <a:solidFill>
                  <a:srgbClr val="2B499A"/>
                </a:solidFill>
              </a:defRPr>
            </a:lvl1pPr>
            <a:lvl2pPr marL="914400" lvl="1" indent="-228600" algn="l" rtl="0">
              <a:lnSpc>
                <a:spcPct val="90000"/>
              </a:lnSpc>
              <a:spcBef>
                <a:spcPts val="375"/>
              </a:spcBef>
              <a:spcAft>
                <a:spcPts val="0"/>
              </a:spcAft>
              <a:buClr>
                <a:srgbClr val="2B499A"/>
              </a:buClr>
              <a:buSzPts val="2400"/>
              <a:buNone/>
              <a:defRPr>
                <a:solidFill>
                  <a:srgbClr val="2B499A"/>
                </a:solidFill>
              </a:defRPr>
            </a:lvl2pPr>
            <a:lvl3pPr marL="1371600" lvl="2" indent="-228600" algn="l" rtl="0">
              <a:lnSpc>
                <a:spcPct val="90000"/>
              </a:lnSpc>
              <a:spcBef>
                <a:spcPts val="375"/>
              </a:spcBef>
              <a:spcAft>
                <a:spcPts val="0"/>
              </a:spcAft>
              <a:buClr>
                <a:srgbClr val="2B499A"/>
              </a:buClr>
              <a:buSzPts val="2000"/>
              <a:buFont typeface="Calibri"/>
              <a:buNone/>
              <a:defRPr sz="1500">
                <a:solidFill>
                  <a:srgbClr val="2B499A"/>
                </a:solidFill>
                <a:latin typeface="Calibri"/>
                <a:ea typeface="Calibri"/>
                <a:cs typeface="Calibri"/>
                <a:sym typeface="Calibri"/>
              </a:defRPr>
            </a:lvl3pPr>
            <a:lvl4pPr marL="1828800" lvl="3" indent="-342900" algn="l" rtl="0">
              <a:lnSpc>
                <a:spcPct val="90000"/>
              </a:lnSpc>
              <a:spcBef>
                <a:spcPts val="375"/>
              </a:spcBef>
              <a:spcAft>
                <a:spcPts val="0"/>
              </a:spcAft>
              <a:buClr>
                <a:schemeClr val="dk1"/>
              </a:buClr>
              <a:buSzPts val="1800"/>
              <a:buChar char="•"/>
              <a:defRPr/>
            </a:lvl4pPr>
            <a:lvl5pPr marL="2286000" lvl="4" indent="-342900" algn="l" rtl="0">
              <a:lnSpc>
                <a:spcPct val="90000"/>
              </a:lnSpc>
              <a:spcBef>
                <a:spcPts val="375"/>
              </a:spcBef>
              <a:spcAft>
                <a:spcPts val="0"/>
              </a:spcAft>
              <a:buClr>
                <a:schemeClr val="dk1"/>
              </a:buClr>
              <a:buSzPts val="1800"/>
              <a:buChar char="•"/>
              <a:defRPr/>
            </a:lvl5pPr>
            <a:lvl6pPr marL="2743200" lvl="5" indent="-342900" algn="l" rtl="0">
              <a:lnSpc>
                <a:spcPct val="90000"/>
              </a:lnSpc>
              <a:spcBef>
                <a:spcPts val="375"/>
              </a:spcBef>
              <a:spcAft>
                <a:spcPts val="0"/>
              </a:spcAft>
              <a:buClr>
                <a:schemeClr val="dk1"/>
              </a:buClr>
              <a:buSzPts val="1800"/>
              <a:buChar char="•"/>
              <a:defRPr/>
            </a:lvl6pPr>
            <a:lvl7pPr marL="3200400" lvl="6" indent="-342900" algn="l" rtl="0">
              <a:lnSpc>
                <a:spcPct val="90000"/>
              </a:lnSpc>
              <a:spcBef>
                <a:spcPts val="375"/>
              </a:spcBef>
              <a:spcAft>
                <a:spcPts val="0"/>
              </a:spcAft>
              <a:buClr>
                <a:schemeClr val="dk1"/>
              </a:buClr>
              <a:buSzPts val="1800"/>
              <a:buChar char="•"/>
              <a:defRPr/>
            </a:lvl7pPr>
            <a:lvl8pPr marL="3657600" lvl="7" indent="-342900" algn="l" rtl="0">
              <a:lnSpc>
                <a:spcPct val="90000"/>
              </a:lnSpc>
              <a:spcBef>
                <a:spcPts val="375"/>
              </a:spcBef>
              <a:spcAft>
                <a:spcPts val="0"/>
              </a:spcAft>
              <a:buClr>
                <a:schemeClr val="dk1"/>
              </a:buClr>
              <a:buSzPts val="1800"/>
              <a:buChar char="•"/>
              <a:defRPr/>
            </a:lvl8pPr>
            <a:lvl9pPr marL="4114800" lvl="8" indent="-342900" algn="l" rtl="0">
              <a:lnSpc>
                <a:spcPct val="90000"/>
              </a:lnSpc>
              <a:spcBef>
                <a:spcPts val="375"/>
              </a:spcBef>
              <a:spcAft>
                <a:spcPts val="0"/>
              </a:spcAft>
              <a:buClr>
                <a:schemeClr val="dk1"/>
              </a:buClr>
              <a:buSzPts val="1800"/>
              <a:buChar char="•"/>
              <a:defRPr/>
            </a:lvl9pPr>
          </a:lstStyle>
          <a:p>
            <a:endParaRPr/>
          </a:p>
        </p:txBody>
      </p:sp>
      <p:sp>
        <p:nvSpPr>
          <p:cNvPr id="82" name="Google Shape;82;p16"/>
          <p:cNvSpPr txBox="1">
            <a:spLocks noGrp="1"/>
          </p:cNvSpPr>
          <p:nvPr>
            <p:ph type="ftr" idx="11"/>
          </p:nvPr>
        </p:nvSpPr>
        <p:spPr>
          <a:xfrm>
            <a:off x="1825229" y="4767262"/>
            <a:ext cx="5486400" cy="329700"/>
          </a:xfrm>
          <a:prstGeom prst="rect">
            <a:avLst/>
          </a:prstGeom>
          <a:noFill/>
          <a:ln>
            <a:noFill/>
          </a:ln>
        </p:spPr>
        <p:txBody>
          <a:bodyPr spcFirstLastPara="1" wrap="square" lIns="91425" tIns="45700" rIns="91425" bIns="45700" anchor="t" anchorCtr="0">
            <a:norm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6"/>
          <p:cNvSpPr txBox="1">
            <a:spLocks noGrp="1"/>
          </p:cNvSpPr>
          <p:nvPr>
            <p:ph type="sldNum" idx="12"/>
          </p:nvPr>
        </p:nvSpPr>
        <p:spPr>
          <a:xfrm>
            <a:off x="628650" y="4767263"/>
            <a:ext cx="894300" cy="241800"/>
          </a:xfrm>
          <a:prstGeom prst="rect">
            <a:avLst/>
          </a:prstGeom>
          <a:noFill/>
          <a:ln>
            <a:noFill/>
          </a:ln>
        </p:spPr>
        <p:txBody>
          <a:bodyPr spcFirstLastPara="1" wrap="square" lIns="91425" tIns="45700" rIns="91425" bIns="45700" anchor="ctr" anchorCtr="0">
            <a:normAutofit lnSpcReduction="10000"/>
          </a:bodyPr>
          <a:lstStyle>
            <a:lvl1pPr marL="0" marR="0" lvl="0" indent="0" algn="l"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2">
  <p:cSld name="OBJECT_1_1">
    <p:bg>
      <p:bgPr>
        <a:solidFill>
          <a:srgbClr val="005171"/>
        </a:solidFill>
        <a:effectLst/>
      </p:bgPr>
    </p:bg>
    <p:spTree>
      <p:nvGrpSpPr>
        <p:cNvPr id="1" name="Shape 84"/>
        <p:cNvGrpSpPr/>
        <p:nvPr/>
      </p:nvGrpSpPr>
      <p:grpSpPr>
        <a:xfrm>
          <a:off x="0" y="0"/>
          <a:ext cx="0" cy="0"/>
          <a:chOff x="0" y="0"/>
          <a:chExt cx="0" cy="0"/>
        </a:xfrm>
      </p:grpSpPr>
      <p:pic>
        <p:nvPicPr>
          <p:cNvPr id="85" name="Google Shape;85;p17"/>
          <p:cNvPicPr preferRelativeResize="0"/>
          <p:nvPr/>
        </p:nvPicPr>
        <p:blipFill>
          <a:blip r:embed="rId2">
            <a:alphaModFix/>
          </a:blip>
          <a:stretch>
            <a:fillRect/>
          </a:stretch>
        </p:blipFill>
        <p:spPr>
          <a:xfrm>
            <a:off x="8363938" y="4532225"/>
            <a:ext cx="552124" cy="421802"/>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27">
          <p15:clr>
            <a:srgbClr val="FA7B17"/>
          </p15:clr>
        </p15:guide>
        <p15:guide id="2" orient="horz" pos="3014">
          <p15:clr>
            <a:srgbClr val="FA7B17"/>
          </p15:clr>
        </p15:guide>
        <p15:guide id="3" pos="227">
          <p15:clr>
            <a:srgbClr val="FA7B17"/>
          </p15:clr>
        </p15:guide>
        <p15:guide id="4" pos="5443">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ntent">
  <p:cSld name="OBJECT_1_1_1">
    <p:spTree>
      <p:nvGrpSpPr>
        <p:cNvPr id="1" name="Shape 86"/>
        <p:cNvGrpSpPr/>
        <p:nvPr/>
      </p:nvGrpSpPr>
      <p:grpSpPr>
        <a:xfrm>
          <a:off x="0" y="0"/>
          <a:ext cx="0" cy="0"/>
          <a:chOff x="0" y="0"/>
          <a:chExt cx="0" cy="0"/>
        </a:xfrm>
      </p:grpSpPr>
      <p:sp>
        <p:nvSpPr>
          <p:cNvPr id="87" name="Google Shape;87;p18"/>
          <p:cNvSpPr txBox="1">
            <a:spLocks noGrp="1"/>
          </p:cNvSpPr>
          <p:nvPr>
            <p:ph type="title"/>
          </p:nvPr>
        </p:nvSpPr>
        <p:spPr>
          <a:xfrm>
            <a:off x="539552" y="249492"/>
            <a:ext cx="8153400" cy="486000"/>
          </a:xfrm>
          <a:prstGeom prst="rect">
            <a:avLst/>
          </a:prstGeom>
          <a:noFill/>
          <a:ln>
            <a:noFill/>
          </a:ln>
        </p:spPr>
        <p:txBody>
          <a:bodyPr spcFirstLastPara="1" wrap="square" lIns="68575" tIns="68575" rIns="68575" bIns="68575" anchor="t" anchorCtr="0">
            <a:normAutofit/>
          </a:bodyPr>
          <a:lstStyle>
            <a:lvl1pPr marR="0" lvl="0"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8" name="Google Shape;88;p18"/>
          <p:cNvSpPr txBox="1">
            <a:spLocks noGrp="1"/>
          </p:cNvSpPr>
          <p:nvPr>
            <p:ph type="body" idx="1"/>
          </p:nvPr>
        </p:nvSpPr>
        <p:spPr>
          <a:xfrm>
            <a:off x="539550" y="889873"/>
            <a:ext cx="8153400" cy="3263400"/>
          </a:xfrm>
          <a:prstGeom prst="rect">
            <a:avLst/>
          </a:prstGeom>
          <a:noFill/>
          <a:ln>
            <a:noFill/>
          </a:ln>
        </p:spPr>
        <p:txBody>
          <a:bodyPr spcFirstLastPara="1" wrap="square" lIns="68575" tIns="68575" rIns="68575" bIns="68575" anchor="t" anchorCtr="0">
            <a:normAutofit/>
          </a:bodyPr>
          <a:lstStyle>
            <a:lvl1pPr marL="457200" marR="0" lvl="0" indent="-342900" algn="l" rtl="0">
              <a:lnSpc>
                <a:spcPct val="100000"/>
              </a:lnSpc>
              <a:spcBef>
                <a:spcPts val="400"/>
              </a:spcBef>
              <a:spcAft>
                <a:spcPts val="0"/>
              </a:spcAft>
              <a:buClr>
                <a:schemeClr val="accent1"/>
              </a:buClr>
              <a:buSzPts val="1800"/>
              <a:buFont typeface="Corbel"/>
              <a:buChar char="•"/>
              <a:defRPr sz="1800" b="0" i="0" u="none" strike="noStrike" cap="none">
                <a:solidFill>
                  <a:schemeClr val="dk1"/>
                </a:solidFill>
                <a:latin typeface="Corbel"/>
                <a:ea typeface="Corbel"/>
                <a:cs typeface="Corbel"/>
                <a:sym typeface="Corbel"/>
              </a:defRPr>
            </a:lvl1pPr>
            <a:lvl2pPr marL="914400" marR="0" lvl="1" indent="-323850" algn="l" rtl="0">
              <a:lnSpc>
                <a:spcPct val="100000"/>
              </a:lnSpc>
              <a:spcBef>
                <a:spcPts val="500"/>
              </a:spcBef>
              <a:spcAft>
                <a:spcPts val="0"/>
              </a:spcAft>
              <a:buClr>
                <a:schemeClr val="accent1"/>
              </a:buClr>
              <a:buSzPts val="1500"/>
              <a:buFont typeface="Times"/>
              <a:buChar char="•"/>
              <a:defRPr sz="1500" b="0" i="0" u="none" strike="noStrike" cap="none">
                <a:solidFill>
                  <a:schemeClr val="dk1"/>
                </a:solidFill>
                <a:latin typeface="Corbel"/>
                <a:ea typeface="Corbel"/>
                <a:cs typeface="Corbel"/>
                <a:sym typeface="Corbel"/>
              </a:defRPr>
            </a:lvl2pPr>
            <a:lvl3pPr marL="1371600" marR="0" lvl="2" indent="-323850" algn="l" rtl="0">
              <a:lnSpc>
                <a:spcPct val="100000"/>
              </a:lnSpc>
              <a:spcBef>
                <a:spcPts val="500"/>
              </a:spcBef>
              <a:spcAft>
                <a:spcPts val="0"/>
              </a:spcAft>
              <a:buClr>
                <a:schemeClr val="accent1"/>
              </a:buClr>
              <a:buSzPts val="1500"/>
              <a:buFont typeface="Times"/>
              <a:buChar char="•"/>
              <a:defRPr sz="1500" b="0" i="0" u="none" strike="noStrike" cap="none">
                <a:solidFill>
                  <a:schemeClr val="dk1"/>
                </a:solidFill>
                <a:latin typeface="Corbel"/>
                <a:ea typeface="Corbel"/>
                <a:cs typeface="Corbel"/>
                <a:sym typeface="Corbel"/>
              </a:defRPr>
            </a:lvl3pPr>
            <a:lvl4pPr marL="1828800" marR="0" lvl="3" indent="-323850" algn="l" rtl="0">
              <a:lnSpc>
                <a:spcPct val="100000"/>
              </a:lnSpc>
              <a:spcBef>
                <a:spcPts val="500"/>
              </a:spcBef>
              <a:spcAft>
                <a:spcPts val="0"/>
              </a:spcAft>
              <a:buClr>
                <a:schemeClr val="accent1"/>
              </a:buClr>
              <a:buSzPts val="1500"/>
              <a:buFont typeface="Times"/>
              <a:buChar char="•"/>
              <a:defRPr sz="1500" b="0" i="0" u="none" strike="noStrike" cap="none">
                <a:solidFill>
                  <a:schemeClr val="dk1"/>
                </a:solidFill>
                <a:latin typeface="Corbel"/>
                <a:ea typeface="Corbel"/>
                <a:cs typeface="Corbel"/>
                <a:sym typeface="Corbel"/>
              </a:defRPr>
            </a:lvl4pPr>
            <a:lvl5pPr marL="2286000" marR="0" lvl="4" indent="-323850" algn="l" rtl="0">
              <a:lnSpc>
                <a:spcPct val="100000"/>
              </a:lnSpc>
              <a:spcBef>
                <a:spcPts val="500"/>
              </a:spcBef>
              <a:spcAft>
                <a:spcPts val="0"/>
              </a:spcAft>
              <a:buClr>
                <a:schemeClr val="accent1"/>
              </a:buClr>
              <a:buSzPts val="1500"/>
              <a:buFont typeface="Times"/>
              <a:buChar char="•"/>
              <a:defRPr sz="1500" b="0" i="0" u="none" strike="noStrike" cap="none">
                <a:solidFill>
                  <a:schemeClr val="dk1"/>
                </a:solidFill>
                <a:latin typeface="Corbel"/>
                <a:ea typeface="Corbel"/>
                <a:cs typeface="Corbel"/>
                <a:sym typeface="Corbel"/>
              </a:defRPr>
            </a:lvl5pPr>
            <a:lvl6pPr marL="2743200" marR="0" lvl="5" indent="-323850" algn="l" rtl="0">
              <a:lnSpc>
                <a:spcPct val="100000"/>
              </a:lnSpc>
              <a:spcBef>
                <a:spcPts val="500"/>
              </a:spcBef>
              <a:spcAft>
                <a:spcPts val="0"/>
              </a:spcAft>
              <a:buClr>
                <a:schemeClr val="accent1"/>
              </a:buClr>
              <a:buSzPts val="1500"/>
              <a:buFont typeface="Times"/>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accent1"/>
              </a:buClr>
              <a:buSzPts val="1500"/>
              <a:buFont typeface="Times"/>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accent1"/>
              </a:buClr>
              <a:buSzPts val="1500"/>
              <a:buFont typeface="Times"/>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accent1"/>
              </a:buClr>
              <a:buSzPts val="1500"/>
              <a:buFont typeface="Times"/>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87"/>
        <p:cNvGrpSpPr/>
        <p:nvPr/>
      </p:nvGrpSpPr>
      <p:grpSpPr>
        <a:xfrm>
          <a:off x="0" y="0"/>
          <a:ext cx="0" cy="0"/>
          <a:chOff x="0" y="0"/>
          <a:chExt cx="0" cy="0"/>
        </a:xfrm>
      </p:grpSpPr>
      <p:sp>
        <p:nvSpPr>
          <p:cNvPr id="188" name="Google Shape;188;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rgbClr val="4D4D4C"/>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189" name="Google Shape;189;p3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rgbClr val="4D4D4C"/>
              </a:buClr>
              <a:buSzPts val="1400"/>
              <a:buChar char="•"/>
              <a:defRPr/>
            </a:lvl1pPr>
            <a:lvl2pPr marL="914400" lvl="1" indent="-317500" algn="l" rtl="0">
              <a:lnSpc>
                <a:spcPct val="90000"/>
              </a:lnSpc>
              <a:spcBef>
                <a:spcPts val="400"/>
              </a:spcBef>
              <a:spcAft>
                <a:spcPts val="0"/>
              </a:spcAft>
              <a:buClr>
                <a:srgbClr val="4D4D4C"/>
              </a:buClr>
              <a:buSzPts val="1400"/>
              <a:buChar char="•"/>
              <a:defRPr/>
            </a:lvl2pPr>
            <a:lvl3pPr marL="1371600" lvl="2" indent="-317500" algn="l" rtl="0">
              <a:lnSpc>
                <a:spcPct val="90000"/>
              </a:lnSpc>
              <a:spcBef>
                <a:spcPts val="400"/>
              </a:spcBef>
              <a:spcAft>
                <a:spcPts val="0"/>
              </a:spcAft>
              <a:buClr>
                <a:srgbClr val="4D4D4C"/>
              </a:buClr>
              <a:buSzPts val="1400"/>
              <a:buChar char="•"/>
              <a:defRPr/>
            </a:lvl3pPr>
            <a:lvl4pPr marL="1828800" lvl="3" indent="-317500" algn="l" rtl="0">
              <a:lnSpc>
                <a:spcPct val="90000"/>
              </a:lnSpc>
              <a:spcBef>
                <a:spcPts val="400"/>
              </a:spcBef>
              <a:spcAft>
                <a:spcPts val="0"/>
              </a:spcAft>
              <a:buClr>
                <a:srgbClr val="4D4D4C"/>
              </a:buClr>
              <a:buSzPts val="1400"/>
              <a:buChar char="•"/>
              <a:defRPr/>
            </a:lvl4pPr>
            <a:lvl5pPr marL="2286000" lvl="4" indent="-317500" algn="l" rtl="0">
              <a:lnSpc>
                <a:spcPct val="90000"/>
              </a:lnSpc>
              <a:spcBef>
                <a:spcPts val="400"/>
              </a:spcBef>
              <a:spcAft>
                <a:spcPts val="0"/>
              </a:spcAft>
              <a:buClr>
                <a:srgbClr val="4D4D4C"/>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90" name="Google Shape;190;p3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rgbClr val="4D4D4C"/>
              </a:buClr>
              <a:buSzPts val="1400"/>
              <a:buChar char="•"/>
              <a:defRPr/>
            </a:lvl1pPr>
            <a:lvl2pPr marL="914400" lvl="1" indent="-317500" algn="l" rtl="0">
              <a:lnSpc>
                <a:spcPct val="90000"/>
              </a:lnSpc>
              <a:spcBef>
                <a:spcPts val="400"/>
              </a:spcBef>
              <a:spcAft>
                <a:spcPts val="0"/>
              </a:spcAft>
              <a:buClr>
                <a:srgbClr val="4D4D4C"/>
              </a:buClr>
              <a:buSzPts val="1400"/>
              <a:buChar char="•"/>
              <a:defRPr/>
            </a:lvl2pPr>
            <a:lvl3pPr marL="1371600" lvl="2" indent="-317500" algn="l" rtl="0">
              <a:lnSpc>
                <a:spcPct val="90000"/>
              </a:lnSpc>
              <a:spcBef>
                <a:spcPts val="400"/>
              </a:spcBef>
              <a:spcAft>
                <a:spcPts val="0"/>
              </a:spcAft>
              <a:buClr>
                <a:srgbClr val="4D4D4C"/>
              </a:buClr>
              <a:buSzPts val="1400"/>
              <a:buChar char="•"/>
              <a:defRPr/>
            </a:lvl3pPr>
            <a:lvl4pPr marL="1828800" lvl="3" indent="-317500" algn="l" rtl="0">
              <a:lnSpc>
                <a:spcPct val="90000"/>
              </a:lnSpc>
              <a:spcBef>
                <a:spcPts val="400"/>
              </a:spcBef>
              <a:spcAft>
                <a:spcPts val="0"/>
              </a:spcAft>
              <a:buClr>
                <a:srgbClr val="4D4D4C"/>
              </a:buClr>
              <a:buSzPts val="1400"/>
              <a:buChar char="•"/>
              <a:defRPr/>
            </a:lvl4pPr>
            <a:lvl5pPr marL="2286000" lvl="4" indent="-317500" algn="l" rtl="0">
              <a:lnSpc>
                <a:spcPct val="90000"/>
              </a:lnSpc>
              <a:spcBef>
                <a:spcPts val="400"/>
              </a:spcBef>
              <a:spcAft>
                <a:spcPts val="0"/>
              </a:spcAft>
              <a:buClr>
                <a:srgbClr val="4D4D4C"/>
              </a:buClr>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191" name="Google Shape;191;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PT"/>
              <a:t>‹#›</a:t>
            </a:fld>
            <a:endParaRPr/>
          </a:p>
        </p:txBody>
      </p:sp>
      <p:pic>
        <p:nvPicPr>
          <p:cNvPr id="192" name="Google Shape;192;p36" descr="CC BY DTL_Style-01.png"/>
          <p:cNvPicPr preferRelativeResize="0"/>
          <p:nvPr/>
        </p:nvPicPr>
        <p:blipFill rotWithShape="1">
          <a:blip r:embed="rId2">
            <a:alphaModFix/>
          </a:blip>
          <a:srcRect/>
          <a:stretch/>
        </p:blipFill>
        <p:spPr>
          <a:xfrm>
            <a:off x="52640" y="4684962"/>
            <a:ext cx="1638573" cy="431146"/>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p:cSld name="OBJECT_1">
    <p:spTree>
      <p:nvGrpSpPr>
        <p:cNvPr id="1" name="Shape 197"/>
        <p:cNvGrpSpPr/>
        <p:nvPr/>
      </p:nvGrpSpPr>
      <p:grpSpPr>
        <a:xfrm>
          <a:off x="0" y="0"/>
          <a:ext cx="0" cy="0"/>
          <a:chOff x="0" y="0"/>
          <a:chExt cx="0" cy="0"/>
        </a:xfrm>
      </p:grpSpPr>
      <p:sp>
        <p:nvSpPr>
          <p:cNvPr id="198" name="Google Shape;198;p38"/>
          <p:cNvSpPr txBox="1">
            <a:spLocks noGrp="1"/>
          </p:cNvSpPr>
          <p:nvPr>
            <p:ph type="title"/>
          </p:nvPr>
        </p:nvSpPr>
        <p:spPr>
          <a:xfrm>
            <a:off x="539552" y="249492"/>
            <a:ext cx="8153400" cy="486000"/>
          </a:xfrm>
          <a:prstGeom prst="rect">
            <a:avLst/>
          </a:prstGeom>
          <a:noFill/>
          <a:ln>
            <a:noFill/>
          </a:ln>
        </p:spPr>
        <p:txBody>
          <a:bodyPr spcFirstLastPara="1" wrap="square" lIns="68575" tIns="68575" rIns="68575" bIns="68575" anchor="t" anchorCtr="0">
            <a:normAutofit/>
          </a:bodyPr>
          <a:lstStyle>
            <a:lvl1pPr marR="0" lvl="0"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Corbel"/>
                <a:ea typeface="Corbel"/>
                <a:cs typeface="Corbel"/>
                <a:sym typeface="Corbel"/>
              </a:defRPr>
            </a:lvl1pPr>
            <a:lvl2pPr marR="0" lvl="1"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Corbel"/>
                <a:ea typeface="Corbel"/>
                <a:cs typeface="Corbel"/>
                <a:sym typeface="Corbel"/>
              </a:defRPr>
            </a:lvl2pPr>
            <a:lvl3pPr marR="0" lvl="2"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Corbel"/>
                <a:ea typeface="Corbel"/>
                <a:cs typeface="Corbel"/>
                <a:sym typeface="Corbel"/>
              </a:defRPr>
            </a:lvl3pPr>
            <a:lvl4pPr marR="0" lvl="3"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Corbel"/>
                <a:ea typeface="Corbel"/>
                <a:cs typeface="Corbel"/>
                <a:sym typeface="Corbel"/>
              </a:defRPr>
            </a:lvl4pPr>
            <a:lvl5pPr marR="0" lvl="4"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Corbel"/>
                <a:ea typeface="Corbel"/>
                <a:cs typeface="Corbel"/>
                <a:sym typeface="Corbel"/>
              </a:defRPr>
            </a:lvl5pPr>
            <a:lvl6pPr marR="0" lvl="5"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99" name="Google Shape;199;p38"/>
          <p:cNvSpPr txBox="1">
            <a:spLocks noGrp="1"/>
          </p:cNvSpPr>
          <p:nvPr>
            <p:ph type="body" idx="1"/>
          </p:nvPr>
        </p:nvSpPr>
        <p:spPr>
          <a:xfrm>
            <a:off x="539550" y="889873"/>
            <a:ext cx="8153400" cy="3263400"/>
          </a:xfrm>
          <a:prstGeom prst="rect">
            <a:avLst/>
          </a:prstGeom>
          <a:noFill/>
          <a:ln>
            <a:noFill/>
          </a:ln>
        </p:spPr>
        <p:txBody>
          <a:bodyPr spcFirstLastPara="1" wrap="square" lIns="68575" tIns="68575" rIns="68575" bIns="68575" anchor="t" anchorCtr="0">
            <a:normAutofit/>
          </a:bodyPr>
          <a:lstStyle>
            <a:lvl1pPr marL="457200" marR="0" lvl="0" indent="-342900" algn="l" rtl="0">
              <a:lnSpc>
                <a:spcPct val="100000"/>
              </a:lnSpc>
              <a:spcBef>
                <a:spcPts val="400"/>
              </a:spcBef>
              <a:spcAft>
                <a:spcPts val="0"/>
              </a:spcAft>
              <a:buClr>
                <a:schemeClr val="accent1"/>
              </a:buClr>
              <a:buSzPts val="1800"/>
              <a:buFont typeface="Corbel"/>
              <a:buChar char="•"/>
              <a:defRPr sz="1800" b="0" i="0" u="none" strike="noStrike" cap="none">
                <a:solidFill>
                  <a:schemeClr val="dk1"/>
                </a:solidFill>
                <a:latin typeface="Corbel"/>
                <a:ea typeface="Corbel"/>
                <a:cs typeface="Corbel"/>
                <a:sym typeface="Corbel"/>
              </a:defRPr>
            </a:lvl1pPr>
            <a:lvl2pPr marL="914400" marR="0" lvl="1" indent="-323850" algn="l" rtl="0">
              <a:lnSpc>
                <a:spcPct val="100000"/>
              </a:lnSpc>
              <a:spcBef>
                <a:spcPts val="500"/>
              </a:spcBef>
              <a:spcAft>
                <a:spcPts val="0"/>
              </a:spcAft>
              <a:buClr>
                <a:schemeClr val="accent1"/>
              </a:buClr>
              <a:buSzPts val="1500"/>
              <a:buFont typeface="Times"/>
              <a:buChar char="•"/>
              <a:defRPr sz="1500" b="0" i="0" u="none" strike="noStrike" cap="none">
                <a:solidFill>
                  <a:schemeClr val="dk1"/>
                </a:solidFill>
                <a:latin typeface="Corbel"/>
                <a:ea typeface="Corbel"/>
                <a:cs typeface="Corbel"/>
                <a:sym typeface="Corbel"/>
              </a:defRPr>
            </a:lvl2pPr>
            <a:lvl3pPr marL="1371600" marR="0" lvl="2" indent="-323850" algn="l" rtl="0">
              <a:lnSpc>
                <a:spcPct val="100000"/>
              </a:lnSpc>
              <a:spcBef>
                <a:spcPts val="500"/>
              </a:spcBef>
              <a:spcAft>
                <a:spcPts val="0"/>
              </a:spcAft>
              <a:buClr>
                <a:schemeClr val="accent1"/>
              </a:buClr>
              <a:buSzPts val="1500"/>
              <a:buFont typeface="Times"/>
              <a:buChar char="•"/>
              <a:defRPr sz="1500" b="0" i="0" u="none" strike="noStrike" cap="none">
                <a:solidFill>
                  <a:schemeClr val="dk1"/>
                </a:solidFill>
                <a:latin typeface="Corbel"/>
                <a:ea typeface="Corbel"/>
                <a:cs typeface="Corbel"/>
                <a:sym typeface="Corbel"/>
              </a:defRPr>
            </a:lvl3pPr>
            <a:lvl4pPr marL="1828800" marR="0" lvl="3" indent="-323850" algn="l" rtl="0">
              <a:lnSpc>
                <a:spcPct val="100000"/>
              </a:lnSpc>
              <a:spcBef>
                <a:spcPts val="500"/>
              </a:spcBef>
              <a:spcAft>
                <a:spcPts val="0"/>
              </a:spcAft>
              <a:buClr>
                <a:schemeClr val="accent1"/>
              </a:buClr>
              <a:buSzPts val="1500"/>
              <a:buFont typeface="Times"/>
              <a:buChar char="•"/>
              <a:defRPr sz="1500" b="0" i="0" u="none" strike="noStrike" cap="none">
                <a:solidFill>
                  <a:schemeClr val="dk1"/>
                </a:solidFill>
                <a:latin typeface="Corbel"/>
                <a:ea typeface="Corbel"/>
                <a:cs typeface="Corbel"/>
                <a:sym typeface="Corbel"/>
              </a:defRPr>
            </a:lvl4pPr>
            <a:lvl5pPr marL="2286000" marR="0" lvl="4" indent="-323850" algn="l" rtl="0">
              <a:lnSpc>
                <a:spcPct val="100000"/>
              </a:lnSpc>
              <a:spcBef>
                <a:spcPts val="500"/>
              </a:spcBef>
              <a:spcAft>
                <a:spcPts val="0"/>
              </a:spcAft>
              <a:buClr>
                <a:schemeClr val="accent1"/>
              </a:buClr>
              <a:buSzPts val="1500"/>
              <a:buFont typeface="Times"/>
              <a:buChar char="•"/>
              <a:defRPr sz="1500" b="0" i="0" u="none" strike="noStrike" cap="none">
                <a:solidFill>
                  <a:schemeClr val="dk1"/>
                </a:solidFill>
                <a:latin typeface="Corbel"/>
                <a:ea typeface="Corbel"/>
                <a:cs typeface="Corbel"/>
                <a:sym typeface="Corbel"/>
              </a:defRPr>
            </a:lvl5pPr>
            <a:lvl6pPr marL="2743200" marR="0" lvl="5" indent="-323850" algn="l" rtl="0">
              <a:lnSpc>
                <a:spcPct val="100000"/>
              </a:lnSpc>
              <a:spcBef>
                <a:spcPts val="500"/>
              </a:spcBef>
              <a:spcAft>
                <a:spcPts val="0"/>
              </a:spcAft>
              <a:buClr>
                <a:schemeClr val="accent1"/>
              </a:buClr>
              <a:buSzPts val="1500"/>
              <a:buFont typeface="Times"/>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accent1"/>
              </a:buClr>
              <a:buSzPts val="1500"/>
              <a:buFont typeface="Times"/>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accent1"/>
              </a:buClr>
              <a:buSzPts val="1500"/>
              <a:buFont typeface="Times"/>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accent1"/>
              </a:buClr>
              <a:buSzPts val="1500"/>
              <a:buFont typeface="Times"/>
              <a:buChar char="•"/>
              <a:defRPr sz="1500" b="0" i="0" u="none" strike="noStrike" cap="none">
                <a:solidFill>
                  <a:schemeClr val="dk1"/>
                </a:solidFill>
                <a:latin typeface="Arial"/>
                <a:ea typeface="Arial"/>
                <a:cs typeface="Arial"/>
                <a:sym typeface="Arial"/>
              </a:defRPr>
            </a:lvl9pPr>
          </a:lstStyle>
          <a:p>
            <a:endParaRPr/>
          </a:p>
        </p:txBody>
      </p:sp>
      <p:pic>
        <p:nvPicPr>
          <p:cNvPr id="200" name="Google Shape;200;p38"/>
          <p:cNvPicPr preferRelativeResize="0"/>
          <p:nvPr/>
        </p:nvPicPr>
        <p:blipFill rotWithShape="1">
          <a:blip r:embed="rId2">
            <a:alphaModFix/>
          </a:blip>
          <a:srcRect/>
          <a:stretch/>
        </p:blipFill>
        <p:spPr>
          <a:xfrm>
            <a:off x="7424250" y="4520688"/>
            <a:ext cx="1789850" cy="449423"/>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0" name="Google Shape;20;p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189" lvl="0" indent="-342892" algn="l">
              <a:lnSpc>
                <a:spcPct val="115000"/>
              </a:lnSpc>
              <a:spcBef>
                <a:spcPts val="0"/>
              </a:spcBef>
              <a:spcAft>
                <a:spcPts val="0"/>
              </a:spcAft>
              <a:buSzPts val="1800"/>
              <a:buChar char="●"/>
              <a:defRPr/>
            </a:lvl1pPr>
            <a:lvl2pPr marL="914378" lvl="1" indent="-317492" algn="l">
              <a:lnSpc>
                <a:spcPct val="115000"/>
              </a:lnSpc>
              <a:spcBef>
                <a:spcPts val="0"/>
              </a:spcBef>
              <a:spcAft>
                <a:spcPts val="0"/>
              </a:spcAft>
              <a:buSzPts val="1400"/>
              <a:buChar char="○"/>
              <a:defRPr/>
            </a:lvl2pPr>
            <a:lvl3pPr marL="1371566" lvl="2" indent="-317492" algn="l">
              <a:lnSpc>
                <a:spcPct val="115000"/>
              </a:lnSpc>
              <a:spcBef>
                <a:spcPts val="0"/>
              </a:spcBef>
              <a:spcAft>
                <a:spcPts val="0"/>
              </a:spcAft>
              <a:buSzPts val="1400"/>
              <a:buChar char="■"/>
              <a:defRPr/>
            </a:lvl3pPr>
            <a:lvl4pPr marL="1828754" lvl="3" indent="-317492" algn="l">
              <a:lnSpc>
                <a:spcPct val="115000"/>
              </a:lnSpc>
              <a:spcBef>
                <a:spcPts val="0"/>
              </a:spcBef>
              <a:spcAft>
                <a:spcPts val="0"/>
              </a:spcAft>
              <a:buSzPts val="1400"/>
              <a:buChar char="●"/>
              <a:defRPr/>
            </a:lvl4pPr>
            <a:lvl5pPr marL="2285943" lvl="4" indent="-317492" algn="l">
              <a:lnSpc>
                <a:spcPct val="115000"/>
              </a:lnSpc>
              <a:spcBef>
                <a:spcPts val="0"/>
              </a:spcBef>
              <a:spcAft>
                <a:spcPts val="0"/>
              </a:spcAft>
              <a:buSzPts val="1400"/>
              <a:buChar char="○"/>
              <a:defRPr/>
            </a:lvl5pPr>
            <a:lvl6pPr marL="2743132" lvl="5" indent="-317492" algn="l">
              <a:lnSpc>
                <a:spcPct val="115000"/>
              </a:lnSpc>
              <a:spcBef>
                <a:spcPts val="0"/>
              </a:spcBef>
              <a:spcAft>
                <a:spcPts val="0"/>
              </a:spcAft>
              <a:buSzPts val="1400"/>
              <a:buChar char="■"/>
              <a:defRPr/>
            </a:lvl6pPr>
            <a:lvl7pPr marL="3200320" lvl="6" indent="-317492" algn="l">
              <a:lnSpc>
                <a:spcPct val="115000"/>
              </a:lnSpc>
              <a:spcBef>
                <a:spcPts val="0"/>
              </a:spcBef>
              <a:spcAft>
                <a:spcPts val="0"/>
              </a:spcAft>
              <a:buSzPts val="1400"/>
              <a:buChar char="●"/>
              <a:defRPr/>
            </a:lvl7pPr>
            <a:lvl8pPr marL="3657509" lvl="7" indent="-317492" algn="l">
              <a:lnSpc>
                <a:spcPct val="115000"/>
              </a:lnSpc>
              <a:spcBef>
                <a:spcPts val="0"/>
              </a:spcBef>
              <a:spcAft>
                <a:spcPts val="0"/>
              </a:spcAft>
              <a:buSzPts val="1400"/>
              <a:buChar char="○"/>
              <a:defRPr/>
            </a:lvl8pPr>
            <a:lvl9pPr marL="4114697" lvl="8" indent="-317492" algn="l">
              <a:lnSpc>
                <a:spcPct val="115000"/>
              </a:lnSpc>
              <a:spcBef>
                <a:spcPts val="0"/>
              </a:spcBef>
              <a:spcAft>
                <a:spcPts val="0"/>
              </a:spcAft>
              <a:buSzPts val="1400"/>
              <a:buChar char="■"/>
              <a:defRPr/>
            </a:lvl9pPr>
          </a:lstStyle>
          <a:p>
            <a:endParaRPr/>
          </a:p>
        </p:txBody>
      </p:sp>
      <p:sp>
        <p:nvSpPr>
          <p:cNvPr id="21" name="Google Shape;21;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PT" smtClean="0"/>
              <a:pPr/>
              <a:t>‹#›</a:t>
            </a:fld>
            <a:endParaRPr lang="pt-PT"/>
          </a:p>
        </p:txBody>
      </p:sp>
    </p:spTree>
    <p:extLst>
      <p:ext uri="{BB962C8B-B14F-4D97-AF65-F5344CB8AC3E}">
        <p14:creationId xmlns:p14="http://schemas.microsoft.com/office/powerpoint/2010/main" val="40499691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5"/>
        <p:cNvGrpSpPr/>
        <p:nvPr/>
      </p:nvGrpSpPr>
      <p:grpSpPr>
        <a:xfrm>
          <a:off x="0" y="0"/>
          <a:ext cx="0" cy="0"/>
          <a:chOff x="0" y="0"/>
          <a:chExt cx="0" cy="0"/>
        </a:xfrm>
      </p:grpSpPr>
    </p:spTree>
    <p:extLst>
      <p:ext uri="{BB962C8B-B14F-4D97-AF65-F5344CB8AC3E}">
        <p14:creationId xmlns:p14="http://schemas.microsoft.com/office/powerpoint/2010/main" val="2910814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311700" y="306550"/>
            <a:ext cx="8520600" cy="39714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6" name="Google Shape;16;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pic>
        <p:nvPicPr>
          <p:cNvPr id="17" name="Google Shape;17;p3"/>
          <p:cNvPicPr preferRelativeResize="0"/>
          <p:nvPr/>
        </p:nvPicPr>
        <p:blipFill rotWithShape="1">
          <a:blip r:embed="rId2">
            <a:alphaModFix/>
          </a:blip>
          <a:srcRect t="22616" b="31781"/>
          <a:stretch/>
        </p:blipFill>
        <p:spPr>
          <a:xfrm>
            <a:off x="311700" y="4418725"/>
            <a:ext cx="1129850" cy="5152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Title Light">
  <p:cSld name="1_Title Light">
    <p:bg>
      <p:bgPr>
        <a:solidFill>
          <a:schemeClr val="lt1"/>
        </a:solidFill>
        <a:effectLst/>
      </p:bgPr>
    </p:bg>
    <p:spTree>
      <p:nvGrpSpPr>
        <p:cNvPr id="1" name="Shape 231"/>
        <p:cNvGrpSpPr/>
        <p:nvPr/>
      </p:nvGrpSpPr>
      <p:grpSpPr>
        <a:xfrm>
          <a:off x="0" y="0"/>
          <a:ext cx="0" cy="0"/>
          <a:chOff x="0" y="0"/>
          <a:chExt cx="0" cy="0"/>
        </a:xfrm>
      </p:grpSpPr>
      <p:sp>
        <p:nvSpPr>
          <p:cNvPr id="232" name="Google Shape;232;p46"/>
          <p:cNvSpPr/>
          <p:nvPr/>
        </p:nvSpPr>
        <p:spPr>
          <a:xfrm flipH="1">
            <a:off x="4178152" y="2107346"/>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33" name="Google Shape;233;p46"/>
          <p:cNvSpPr/>
          <p:nvPr/>
        </p:nvSpPr>
        <p:spPr>
          <a:xfrm flipH="1">
            <a:off x="3583435" y="2587721"/>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rgbClr val="144074"/>
          </a:solidFill>
          <a:ln>
            <a:noFill/>
          </a:ln>
          <a:effectLst>
            <a:outerShdw blurRad="482600" dist="38100" dir="13500000" sx="103000" sy="103000" algn="br" rotWithShape="0">
              <a:schemeClr val="accent3">
                <a:alpha val="28630"/>
              </a:scheme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34" name="Google Shape;234;p46"/>
          <p:cNvSpPr/>
          <p:nvPr/>
        </p:nvSpPr>
        <p:spPr>
          <a:xfrm flipH="1">
            <a:off x="4212605" y="2587721"/>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gradFill>
            <a:gsLst>
              <a:gs pos="0">
                <a:srgbClr val="6996B5"/>
              </a:gs>
              <a:gs pos="43000">
                <a:srgbClr val="6996B5"/>
              </a:gs>
              <a:gs pos="99000">
                <a:schemeClr val="accent4"/>
              </a:gs>
              <a:gs pos="100000">
                <a:schemeClr val="accent4"/>
              </a:gs>
            </a:gsLst>
            <a:lin ang="8100019" scaled="0"/>
          </a:gradFill>
          <a:ln>
            <a:noFill/>
          </a:ln>
          <a:effectLst>
            <a:outerShdw blurRad="482600" dist="38100" dir="13500000" sx="103000" sy="103000" algn="br" rotWithShape="0">
              <a:schemeClr val="accent3">
                <a:alpha val="48630"/>
              </a:scheme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35" name="Google Shape;235;p46"/>
          <p:cNvSpPr txBox="1">
            <a:spLocks noGrp="1"/>
          </p:cNvSpPr>
          <p:nvPr>
            <p:ph type="title"/>
          </p:nvPr>
        </p:nvSpPr>
        <p:spPr>
          <a:xfrm>
            <a:off x="825388" y="1092200"/>
            <a:ext cx="6019800" cy="12423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accent3"/>
              </a:buClr>
              <a:buSzPts val="3000"/>
              <a:buFont typeface="Calibri"/>
              <a:buNone/>
              <a:defRPr sz="3000">
                <a:solidFill>
                  <a:schemeClr val="accent3"/>
                </a:solidFill>
                <a:latin typeface="Calibri"/>
                <a:ea typeface="Calibri"/>
                <a:cs typeface="Calibri"/>
                <a:sym typeface="Calibri"/>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36" name="Google Shape;236;p46"/>
          <p:cNvSpPr txBox="1">
            <a:spLocks noGrp="1"/>
          </p:cNvSpPr>
          <p:nvPr>
            <p:ph type="subTitle" idx="1"/>
          </p:nvPr>
        </p:nvSpPr>
        <p:spPr>
          <a:xfrm>
            <a:off x="825388" y="2501356"/>
            <a:ext cx="6039600" cy="10152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SzPts val="2000"/>
              <a:buNone/>
              <a:defRPr sz="2000">
                <a:solidFill>
                  <a:schemeClr val="accent3"/>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sp>
        <p:nvSpPr>
          <p:cNvPr id="237" name="Google Shape;237;p46"/>
          <p:cNvSpPr/>
          <p:nvPr/>
        </p:nvSpPr>
        <p:spPr>
          <a:xfrm flipH="1">
            <a:off x="5485967" y="2773553"/>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chemeClr val="lt1"/>
          </a:solidFill>
          <a:ln>
            <a:noFill/>
          </a:ln>
          <a:effectLst>
            <a:outerShdw blurRad="491689" dist="38100" dir="10260000" sx="103090" sy="103090" algn="br" rotWithShape="0">
              <a:schemeClr val="accent3">
                <a:alpha val="49020"/>
              </a:scheme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pic>
        <p:nvPicPr>
          <p:cNvPr id="238" name="Google Shape;238;p46"/>
          <p:cNvPicPr preferRelativeResize="0"/>
          <p:nvPr/>
        </p:nvPicPr>
        <p:blipFill rotWithShape="1">
          <a:blip r:embed="rId2">
            <a:alphaModFix/>
          </a:blip>
          <a:srcRect r="24305" b="60347"/>
          <a:stretch/>
        </p:blipFill>
        <p:spPr>
          <a:xfrm>
            <a:off x="6932567" y="112479"/>
            <a:ext cx="1565269" cy="2003900"/>
          </a:xfrm>
          <a:prstGeom prst="rect">
            <a:avLst/>
          </a:prstGeom>
          <a:noFill/>
          <a:ln>
            <a:noFill/>
          </a:ln>
        </p:spPr>
      </p:pic>
      <p:pic>
        <p:nvPicPr>
          <p:cNvPr id="239" name="Google Shape;239;p46"/>
          <p:cNvPicPr preferRelativeResize="0"/>
          <p:nvPr/>
        </p:nvPicPr>
        <p:blipFill rotWithShape="1">
          <a:blip r:embed="rId3">
            <a:alphaModFix/>
          </a:blip>
          <a:srcRect l="42099" t="32800"/>
          <a:stretch/>
        </p:blipFill>
        <p:spPr>
          <a:xfrm>
            <a:off x="6932567" y="1657224"/>
            <a:ext cx="1989418" cy="2966281"/>
          </a:xfrm>
          <a:prstGeom prst="rect">
            <a:avLst/>
          </a:prstGeom>
          <a:noFill/>
          <a:ln>
            <a:noFill/>
          </a:ln>
        </p:spPr>
      </p:pic>
      <p:grpSp>
        <p:nvGrpSpPr>
          <p:cNvPr id="240" name="Google Shape;240;p46"/>
          <p:cNvGrpSpPr/>
          <p:nvPr/>
        </p:nvGrpSpPr>
        <p:grpSpPr>
          <a:xfrm>
            <a:off x="-850900" y="-330200"/>
            <a:ext cx="14350900" cy="8391150"/>
            <a:chOff x="-1134533" y="-440267"/>
            <a:chExt cx="19134533" cy="11188200"/>
          </a:xfrm>
        </p:grpSpPr>
        <p:sp>
          <p:nvSpPr>
            <p:cNvPr id="241" name="Google Shape;241;p46"/>
            <p:cNvSpPr/>
            <p:nvPr/>
          </p:nvSpPr>
          <p:spPr>
            <a:xfrm>
              <a:off x="12192000" y="-440267"/>
              <a:ext cx="5808000" cy="11188200"/>
            </a:xfrm>
            <a:prstGeom prst="rect">
              <a:avLst/>
            </a:prstGeom>
            <a:solidFill>
              <a:srgbClr val="F2F2F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42" name="Google Shape;242;p46"/>
            <p:cNvSpPr/>
            <p:nvPr/>
          </p:nvSpPr>
          <p:spPr>
            <a:xfrm>
              <a:off x="-1134533" y="6858000"/>
              <a:ext cx="13986600" cy="3889800"/>
            </a:xfrm>
            <a:prstGeom prst="rect">
              <a:avLst/>
            </a:prstGeom>
            <a:solidFill>
              <a:srgbClr val="F2F2F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243" name="Google Shape;243;p46"/>
          <p:cNvGrpSpPr/>
          <p:nvPr/>
        </p:nvGrpSpPr>
        <p:grpSpPr>
          <a:xfrm>
            <a:off x="6449044" y="4629572"/>
            <a:ext cx="2641748" cy="470772"/>
            <a:chOff x="314125" y="227160"/>
            <a:chExt cx="2283471" cy="406925"/>
          </a:xfrm>
        </p:grpSpPr>
        <p:grpSp>
          <p:nvGrpSpPr>
            <p:cNvPr id="244" name="Google Shape;244;p46"/>
            <p:cNvGrpSpPr/>
            <p:nvPr/>
          </p:nvGrpSpPr>
          <p:grpSpPr>
            <a:xfrm>
              <a:off x="314125" y="227160"/>
              <a:ext cx="1141670" cy="406925"/>
              <a:chOff x="9676697" y="6366489"/>
              <a:chExt cx="1141670" cy="406925"/>
            </a:xfrm>
          </p:grpSpPr>
          <p:sp>
            <p:nvSpPr>
              <p:cNvPr id="245" name="Google Shape;245;p46"/>
              <p:cNvSpPr/>
              <p:nvPr/>
            </p:nvSpPr>
            <p:spPr>
              <a:xfrm>
                <a:off x="9750102" y="6366489"/>
                <a:ext cx="964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246" name="Google Shape;246;p46"/>
              <p:cNvPicPr preferRelativeResize="0"/>
              <p:nvPr/>
            </p:nvPicPr>
            <p:blipFill rotWithShape="1">
              <a:blip r:embed="rId4">
                <a:alphaModFix/>
              </a:blip>
              <a:srcRect/>
              <a:stretch/>
            </p:blipFill>
            <p:spPr>
              <a:xfrm>
                <a:off x="9676697" y="6371417"/>
                <a:ext cx="1141670" cy="401997"/>
              </a:xfrm>
              <a:prstGeom prst="rect">
                <a:avLst/>
              </a:prstGeom>
              <a:noFill/>
              <a:ln>
                <a:noFill/>
              </a:ln>
            </p:spPr>
          </p:pic>
        </p:grpSp>
        <p:grpSp>
          <p:nvGrpSpPr>
            <p:cNvPr id="247" name="Google Shape;247;p46"/>
            <p:cNvGrpSpPr/>
            <p:nvPr/>
          </p:nvGrpSpPr>
          <p:grpSpPr>
            <a:xfrm>
              <a:off x="1455796" y="227160"/>
              <a:ext cx="1141800" cy="400200"/>
              <a:chOff x="10818368" y="6387753"/>
              <a:chExt cx="1141800" cy="400200"/>
            </a:xfrm>
          </p:grpSpPr>
          <p:sp>
            <p:nvSpPr>
              <p:cNvPr id="248" name="Google Shape;248;p46"/>
              <p:cNvSpPr/>
              <p:nvPr/>
            </p:nvSpPr>
            <p:spPr>
              <a:xfrm>
                <a:off x="10818368"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249" name="Google Shape;249;p46"/>
              <p:cNvPicPr preferRelativeResize="0"/>
              <p:nvPr/>
            </p:nvPicPr>
            <p:blipFill rotWithShape="1">
              <a:blip r:embed="rId5">
                <a:alphaModFix/>
              </a:blip>
              <a:srcRect/>
              <a:stretch/>
            </p:blipFill>
            <p:spPr>
              <a:xfrm>
                <a:off x="10850810" y="6406085"/>
                <a:ext cx="1045208" cy="366437"/>
              </a:xfrm>
              <a:prstGeom prst="rect">
                <a:avLst/>
              </a:prstGeom>
              <a:noFill/>
              <a:ln>
                <a:noFill/>
              </a:ln>
            </p:spPr>
          </p:pic>
        </p:gr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0"/>
        <p:cNvGrpSpPr/>
        <p:nvPr/>
      </p:nvGrpSpPr>
      <p:grpSpPr>
        <a:xfrm>
          <a:off x="0" y="0"/>
          <a:ext cx="0" cy="0"/>
          <a:chOff x="0" y="0"/>
          <a:chExt cx="0" cy="0"/>
        </a:xfrm>
      </p:grpSpPr>
      <p:sp>
        <p:nvSpPr>
          <p:cNvPr id="251" name="Google Shape;251;p47"/>
          <p:cNvSpPr txBox="1">
            <a:spLocks noGrp="1"/>
          </p:cNvSpPr>
          <p:nvPr>
            <p:ph type="title"/>
          </p:nvPr>
        </p:nvSpPr>
        <p:spPr>
          <a:xfrm>
            <a:off x="417040" y="375047"/>
            <a:ext cx="8396400" cy="8598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0"/>
              </a:spcBef>
              <a:spcAft>
                <a:spcPts val="0"/>
              </a:spcAft>
              <a:buClr>
                <a:schemeClr val="accent3"/>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52" name="Google Shape;252;p47"/>
          <p:cNvSpPr txBox="1">
            <a:spLocks noGrp="1"/>
          </p:cNvSpPr>
          <p:nvPr>
            <p:ph type="body" idx="1"/>
          </p:nvPr>
        </p:nvSpPr>
        <p:spPr>
          <a:xfrm>
            <a:off x="417040" y="1369219"/>
            <a:ext cx="8396400" cy="28893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SzPts val="1400"/>
              <a:buChar char="•"/>
              <a:defRPr/>
            </a:lvl1pPr>
            <a:lvl2pPr marL="914400" lvl="1" indent="-317500" algn="l" rtl="0">
              <a:lnSpc>
                <a:spcPct val="90000"/>
              </a:lnSpc>
              <a:spcBef>
                <a:spcPts val="400"/>
              </a:spcBef>
              <a:spcAft>
                <a:spcPts val="0"/>
              </a:spcAft>
              <a:buSzPts val="1400"/>
              <a:buChar char="•"/>
              <a:defRPr/>
            </a:lvl2pPr>
            <a:lvl3pPr marL="1371600" lvl="2" indent="-317500" algn="l" rtl="0">
              <a:lnSpc>
                <a:spcPct val="90000"/>
              </a:lnSpc>
              <a:spcBef>
                <a:spcPts val="400"/>
              </a:spcBef>
              <a:spcAft>
                <a:spcPts val="0"/>
              </a:spcAft>
              <a:buSzPts val="1400"/>
              <a:buChar char="•"/>
              <a:defRPr/>
            </a:lvl3pPr>
            <a:lvl4pPr marL="1828800" lvl="3" indent="-317500" algn="l" rtl="0">
              <a:lnSpc>
                <a:spcPct val="90000"/>
              </a:lnSpc>
              <a:spcBef>
                <a:spcPts val="400"/>
              </a:spcBef>
              <a:spcAft>
                <a:spcPts val="0"/>
              </a:spcAft>
              <a:buSzPts val="1400"/>
              <a:buChar char="•"/>
              <a:defRPr/>
            </a:lvl4pPr>
            <a:lvl5pPr marL="2286000" lvl="4" indent="-317500" algn="l" rtl="0">
              <a:lnSpc>
                <a:spcPct val="90000"/>
              </a:lnSpc>
              <a:spcBef>
                <a:spcPts val="400"/>
              </a:spcBef>
              <a:spcAft>
                <a:spcPts val="0"/>
              </a:spcAft>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53" name="Google Shape;253;p47"/>
          <p:cNvSpPr/>
          <p:nvPr/>
        </p:nvSpPr>
        <p:spPr>
          <a:xfrm>
            <a:off x="0" y="4584701"/>
            <a:ext cx="9144000" cy="5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54" name="Google Shape;254;p47"/>
          <p:cNvSpPr txBox="1">
            <a:spLocks noGrp="1"/>
          </p:cNvSpPr>
          <p:nvPr>
            <p:ph type="sldNum" idx="12"/>
          </p:nvPr>
        </p:nvSpPr>
        <p:spPr>
          <a:xfrm>
            <a:off x="157954" y="4721798"/>
            <a:ext cx="2033700" cy="273900"/>
          </a:xfrm>
          <a:prstGeom prst="rect">
            <a:avLst/>
          </a:prstGeom>
          <a:noFill/>
          <a:ln>
            <a:noFill/>
          </a:ln>
        </p:spPr>
        <p:txBody>
          <a:bodyPr spcFirstLastPara="1" wrap="square" lIns="68575" tIns="34275" rIns="68575" bIns="34275" anchor="ctr" anchorCtr="0">
            <a:noAutofit/>
          </a:bodyPr>
          <a:lstStyle>
            <a:lvl1pPr marL="0" marR="0" lvl="0"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pt-PT"/>
              <a:t>‹#›</a:t>
            </a:fld>
            <a:endParaRPr/>
          </a:p>
        </p:txBody>
      </p:sp>
      <p:grpSp>
        <p:nvGrpSpPr>
          <p:cNvPr id="255" name="Google Shape;255;p47"/>
          <p:cNvGrpSpPr/>
          <p:nvPr/>
        </p:nvGrpSpPr>
        <p:grpSpPr>
          <a:xfrm>
            <a:off x="7161037" y="4707972"/>
            <a:ext cx="856351" cy="307755"/>
            <a:chOff x="9573177" y="6356349"/>
            <a:chExt cx="1141801" cy="410340"/>
          </a:xfrm>
        </p:grpSpPr>
        <p:sp>
          <p:nvSpPr>
            <p:cNvPr id="256" name="Google Shape;256;p47"/>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257" name="Google Shape;257;p47"/>
            <p:cNvPicPr preferRelativeResize="0"/>
            <p:nvPr/>
          </p:nvPicPr>
          <p:blipFill rotWithShape="1">
            <a:blip r:embed="rId2">
              <a:alphaModFix/>
            </a:blip>
            <a:srcRect/>
            <a:stretch/>
          </p:blipFill>
          <p:spPr>
            <a:xfrm>
              <a:off x="9573177" y="6356349"/>
              <a:ext cx="1141670" cy="401997"/>
            </a:xfrm>
            <a:prstGeom prst="rect">
              <a:avLst/>
            </a:prstGeom>
            <a:noFill/>
            <a:ln>
              <a:noFill/>
            </a:ln>
          </p:spPr>
        </p:pic>
      </p:grpSp>
      <p:grpSp>
        <p:nvGrpSpPr>
          <p:cNvPr id="258" name="Google Shape;258;p47"/>
          <p:cNvGrpSpPr/>
          <p:nvPr/>
        </p:nvGrpSpPr>
        <p:grpSpPr>
          <a:xfrm>
            <a:off x="8112651" y="4715577"/>
            <a:ext cx="856350" cy="300150"/>
            <a:chOff x="10841996" y="6387753"/>
            <a:chExt cx="1141800" cy="400200"/>
          </a:xfrm>
        </p:grpSpPr>
        <p:sp>
          <p:nvSpPr>
            <p:cNvPr id="259" name="Google Shape;259;p47"/>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260" name="Google Shape;260;p47"/>
            <p:cNvPicPr preferRelativeResize="0"/>
            <p:nvPr/>
          </p:nvPicPr>
          <p:blipFill rotWithShape="1">
            <a:blip r:embed="rId3">
              <a:alphaModFix/>
            </a:blip>
            <a:srcRect/>
            <a:stretch/>
          </p:blipFill>
          <p:spPr>
            <a:xfrm>
              <a:off x="10883140" y="6406085"/>
              <a:ext cx="1045208" cy="366437"/>
            </a:xfrm>
            <a:prstGeom prst="rect">
              <a:avLst/>
            </a:prstGeom>
            <a:noFill/>
            <a:ln>
              <a:noFill/>
            </a:ln>
          </p:spPr>
        </p:pic>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Title Light">
  <p:cSld name="1_Title Light 2">
    <p:bg>
      <p:bgPr>
        <a:solidFill>
          <a:schemeClr val="lt1"/>
        </a:solidFill>
        <a:effectLst/>
      </p:bgPr>
    </p:bg>
    <p:spTree>
      <p:nvGrpSpPr>
        <p:cNvPr id="1" name="Shape 261"/>
        <p:cNvGrpSpPr/>
        <p:nvPr/>
      </p:nvGrpSpPr>
      <p:grpSpPr>
        <a:xfrm>
          <a:off x="0" y="0"/>
          <a:ext cx="0" cy="0"/>
          <a:chOff x="0" y="0"/>
          <a:chExt cx="0" cy="0"/>
        </a:xfrm>
      </p:grpSpPr>
      <p:sp>
        <p:nvSpPr>
          <p:cNvPr id="262" name="Google Shape;262;p48"/>
          <p:cNvSpPr/>
          <p:nvPr/>
        </p:nvSpPr>
        <p:spPr>
          <a:xfrm flipH="1">
            <a:off x="4178153" y="2107345"/>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63" name="Google Shape;263;p48"/>
          <p:cNvSpPr/>
          <p:nvPr/>
        </p:nvSpPr>
        <p:spPr>
          <a:xfrm flipH="1">
            <a:off x="3583436" y="2587721"/>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rgbClr val="144074"/>
          </a:solidFill>
          <a:ln>
            <a:noFill/>
          </a:ln>
          <a:effectLst>
            <a:outerShdw blurRad="482600" dist="38100" dir="13500000" sx="103000" sy="103000" algn="br" rotWithShape="0">
              <a:schemeClr val="accent3">
                <a:alpha val="28630"/>
              </a:scheme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64" name="Google Shape;264;p48"/>
          <p:cNvSpPr/>
          <p:nvPr/>
        </p:nvSpPr>
        <p:spPr>
          <a:xfrm flipH="1">
            <a:off x="4212605" y="2587721"/>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gradFill>
            <a:gsLst>
              <a:gs pos="0">
                <a:srgbClr val="6996B5"/>
              </a:gs>
              <a:gs pos="43000">
                <a:srgbClr val="6996B5"/>
              </a:gs>
              <a:gs pos="99000">
                <a:schemeClr val="accent4"/>
              </a:gs>
              <a:gs pos="100000">
                <a:schemeClr val="accent4"/>
              </a:gs>
            </a:gsLst>
            <a:lin ang="8100019" scaled="0"/>
          </a:gradFill>
          <a:ln>
            <a:noFill/>
          </a:ln>
          <a:effectLst>
            <a:outerShdw blurRad="482600" dist="38100" dir="13500000" sx="103000" sy="103000" algn="br" rotWithShape="0">
              <a:schemeClr val="accent3">
                <a:alpha val="48630"/>
              </a:scheme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65" name="Google Shape;265;p48"/>
          <p:cNvSpPr txBox="1">
            <a:spLocks noGrp="1"/>
          </p:cNvSpPr>
          <p:nvPr>
            <p:ph type="title"/>
          </p:nvPr>
        </p:nvSpPr>
        <p:spPr>
          <a:xfrm>
            <a:off x="825388" y="1092200"/>
            <a:ext cx="6019800" cy="12423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accent3"/>
              </a:buClr>
              <a:buSzPts val="3000"/>
              <a:buFont typeface="Calibri"/>
              <a:buNone/>
              <a:defRPr sz="3000">
                <a:solidFill>
                  <a:schemeClr val="accent3"/>
                </a:solidFill>
                <a:latin typeface="Calibri"/>
                <a:ea typeface="Calibri"/>
                <a:cs typeface="Calibri"/>
                <a:sym typeface="Calibri"/>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66" name="Google Shape;266;p48"/>
          <p:cNvSpPr txBox="1">
            <a:spLocks noGrp="1"/>
          </p:cNvSpPr>
          <p:nvPr>
            <p:ph type="subTitle" idx="1"/>
          </p:nvPr>
        </p:nvSpPr>
        <p:spPr>
          <a:xfrm>
            <a:off x="825388" y="2501357"/>
            <a:ext cx="6039600" cy="10152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SzPts val="2000"/>
              <a:buNone/>
              <a:defRPr sz="2000">
                <a:solidFill>
                  <a:schemeClr val="accent3"/>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sp>
        <p:nvSpPr>
          <p:cNvPr id="267" name="Google Shape;267;p48"/>
          <p:cNvSpPr/>
          <p:nvPr/>
        </p:nvSpPr>
        <p:spPr>
          <a:xfrm flipH="1">
            <a:off x="5485968" y="2773553"/>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chemeClr val="lt1"/>
          </a:solidFill>
          <a:ln>
            <a:noFill/>
          </a:ln>
          <a:effectLst>
            <a:outerShdw blurRad="491689" dist="38100" dir="10260000" sx="103090" sy="103090" algn="br" rotWithShape="0">
              <a:schemeClr val="accent3">
                <a:alpha val="49020"/>
              </a:scheme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pic>
        <p:nvPicPr>
          <p:cNvPr id="268" name="Google Shape;268;p48"/>
          <p:cNvPicPr preferRelativeResize="0"/>
          <p:nvPr/>
        </p:nvPicPr>
        <p:blipFill rotWithShape="1">
          <a:blip r:embed="rId2">
            <a:alphaModFix/>
          </a:blip>
          <a:srcRect r="24305" b="60347"/>
          <a:stretch/>
        </p:blipFill>
        <p:spPr>
          <a:xfrm>
            <a:off x="6932567" y="112479"/>
            <a:ext cx="1565272" cy="2003900"/>
          </a:xfrm>
          <a:prstGeom prst="rect">
            <a:avLst/>
          </a:prstGeom>
          <a:noFill/>
          <a:ln>
            <a:noFill/>
          </a:ln>
        </p:spPr>
      </p:pic>
      <p:pic>
        <p:nvPicPr>
          <p:cNvPr id="269" name="Google Shape;269;p48"/>
          <p:cNvPicPr preferRelativeResize="0"/>
          <p:nvPr/>
        </p:nvPicPr>
        <p:blipFill rotWithShape="1">
          <a:blip r:embed="rId3">
            <a:alphaModFix/>
          </a:blip>
          <a:srcRect l="42099" t="32800"/>
          <a:stretch/>
        </p:blipFill>
        <p:spPr>
          <a:xfrm>
            <a:off x="6932568" y="1657224"/>
            <a:ext cx="1989418" cy="2966281"/>
          </a:xfrm>
          <a:prstGeom prst="rect">
            <a:avLst/>
          </a:prstGeom>
          <a:noFill/>
          <a:ln>
            <a:noFill/>
          </a:ln>
        </p:spPr>
      </p:pic>
      <p:grpSp>
        <p:nvGrpSpPr>
          <p:cNvPr id="270" name="Google Shape;270;p48"/>
          <p:cNvGrpSpPr/>
          <p:nvPr/>
        </p:nvGrpSpPr>
        <p:grpSpPr>
          <a:xfrm>
            <a:off x="-850900" y="-330201"/>
            <a:ext cx="14350900" cy="8391150"/>
            <a:chOff x="-1134533" y="-440267"/>
            <a:chExt cx="19134533" cy="11188200"/>
          </a:xfrm>
        </p:grpSpPr>
        <p:sp>
          <p:nvSpPr>
            <p:cNvPr id="271" name="Google Shape;271;p48"/>
            <p:cNvSpPr/>
            <p:nvPr/>
          </p:nvSpPr>
          <p:spPr>
            <a:xfrm>
              <a:off x="12192000" y="-440267"/>
              <a:ext cx="5808000" cy="11188200"/>
            </a:xfrm>
            <a:prstGeom prst="rect">
              <a:avLst/>
            </a:prstGeom>
            <a:solidFill>
              <a:srgbClr val="F2F2F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72" name="Google Shape;272;p48"/>
            <p:cNvSpPr/>
            <p:nvPr/>
          </p:nvSpPr>
          <p:spPr>
            <a:xfrm>
              <a:off x="-1134533" y="6858000"/>
              <a:ext cx="13986600" cy="3889800"/>
            </a:xfrm>
            <a:prstGeom prst="rect">
              <a:avLst/>
            </a:prstGeom>
            <a:solidFill>
              <a:srgbClr val="F2F2F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273" name="Google Shape;273;p48"/>
          <p:cNvGrpSpPr/>
          <p:nvPr/>
        </p:nvGrpSpPr>
        <p:grpSpPr>
          <a:xfrm>
            <a:off x="6449044" y="4629573"/>
            <a:ext cx="2641748" cy="470772"/>
            <a:chOff x="314125" y="227160"/>
            <a:chExt cx="2283471" cy="406925"/>
          </a:xfrm>
        </p:grpSpPr>
        <p:grpSp>
          <p:nvGrpSpPr>
            <p:cNvPr id="274" name="Google Shape;274;p48"/>
            <p:cNvGrpSpPr/>
            <p:nvPr/>
          </p:nvGrpSpPr>
          <p:grpSpPr>
            <a:xfrm>
              <a:off x="314125" y="227160"/>
              <a:ext cx="1141670" cy="406925"/>
              <a:chOff x="9676697" y="6366489"/>
              <a:chExt cx="1141670" cy="406925"/>
            </a:xfrm>
          </p:grpSpPr>
          <p:sp>
            <p:nvSpPr>
              <p:cNvPr id="275" name="Google Shape;275;p48"/>
              <p:cNvSpPr/>
              <p:nvPr/>
            </p:nvSpPr>
            <p:spPr>
              <a:xfrm>
                <a:off x="9750102" y="6366489"/>
                <a:ext cx="964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276" name="Google Shape;276;p48"/>
              <p:cNvPicPr preferRelativeResize="0"/>
              <p:nvPr/>
            </p:nvPicPr>
            <p:blipFill rotWithShape="1">
              <a:blip r:embed="rId4">
                <a:alphaModFix/>
              </a:blip>
              <a:srcRect/>
              <a:stretch/>
            </p:blipFill>
            <p:spPr>
              <a:xfrm>
                <a:off x="9676697" y="6371417"/>
                <a:ext cx="1141670" cy="401997"/>
              </a:xfrm>
              <a:prstGeom prst="rect">
                <a:avLst/>
              </a:prstGeom>
              <a:noFill/>
              <a:ln>
                <a:noFill/>
              </a:ln>
            </p:spPr>
          </p:pic>
        </p:grpSp>
        <p:grpSp>
          <p:nvGrpSpPr>
            <p:cNvPr id="277" name="Google Shape;277;p48"/>
            <p:cNvGrpSpPr/>
            <p:nvPr/>
          </p:nvGrpSpPr>
          <p:grpSpPr>
            <a:xfrm>
              <a:off x="1455796" y="227160"/>
              <a:ext cx="1141800" cy="400200"/>
              <a:chOff x="10818368" y="6387753"/>
              <a:chExt cx="1141800" cy="400200"/>
            </a:xfrm>
          </p:grpSpPr>
          <p:sp>
            <p:nvSpPr>
              <p:cNvPr id="278" name="Google Shape;278;p48"/>
              <p:cNvSpPr/>
              <p:nvPr/>
            </p:nvSpPr>
            <p:spPr>
              <a:xfrm>
                <a:off x="10818368"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279" name="Google Shape;279;p48"/>
              <p:cNvPicPr preferRelativeResize="0"/>
              <p:nvPr/>
            </p:nvPicPr>
            <p:blipFill rotWithShape="1">
              <a:blip r:embed="rId5">
                <a:alphaModFix/>
              </a:blip>
              <a:srcRect/>
              <a:stretch/>
            </p:blipFill>
            <p:spPr>
              <a:xfrm>
                <a:off x="10850810" y="6406085"/>
                <a:ext cx="1045208" cy="366437"/>
              </a:xfrm>
              <a:prstGeom prst="rect">
                <a:avLst/>
              </a:prstGeom>
              <a:noFill/>
              <a:ln>
                <a:noFill/>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additive="base">
                                        <p:cTn id="7" dur="1200"/>
                                        <p:tgtEl>
                                          <p:spTgt spid="262"/>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100"/>
                                  </p:stCondLst>
                                  <p:childTnLst>
                                    <p:set>
                                      <p:cBhvr>
                                        <p:cTn id="9" dur="1" fill="hold">
                                          <p:stCondLst>
                                            <p:cond delay="0"/>
                                          </p:stCondLst>
                                        </p:cTn>
                                        <p:tgtEl>
                                          <p:spTgt spid="263"/>
                                        </p:tgtEl>
                                        <p:attrNameLst>
                                          <p:attrName>style.visibility</p:attrName>
                                        </p:attrNameLst>
                                      </p:cBhvr>
                                      <p:to>
                                        <p:strVal val="visible"/>
                                      </p:to>
                                    </p:set>
                                    <p:anim calcmode="lin" valueType="num">
                                      <p:cBhvr additive="base">
                                        <p:cTn id="10" dur="1200"/>
                                        <p:tgtEl>
                                          <p:spTgt spid="263"/>
                                        </p:tgtEl>
                                        <p:attrNameLst>
                                          <p:attrName>ppt_x</p:attrName>
                                        </p:attrNameLst>
                                      </p:cBhvr>
                                      <p:tavLst>
                                        <p:tav tm="0">
                                          <p:val>
                                            <p:strVal val="#ppt_x-1"/>
                                          </p:val>
                                        </p:tav>
                                        <p:tav tm="100000">
                                          <p:val>
                                            <p:strVal val="#ppt_x"/>
                                          </p:val>
                                        </p:tav>
                                      </p:tavLst>
                                    </p:anim>
                                  </p:childTnLst>
                                </p:cTn>
                              </p:par>
                              <p:par>
                                <p:cTn id="11" presetID="2" presetClass="entr" presetSubtype="4" fill="hold" nodeType="withEffect">
                                  <p:stCondLst>
                                    <p:cond delay="100"/>
                                  </p:stCondLst>
                                  <p:childTnLst>
                                    <p:set>
                                      <p:cBhvr>
                                        <p:cTn id="12" dur="1" fill="hold">
                                          <p:stCondLst>
                                            <p:cond delay="0"/>
                                          </p:stCondLst>
                                        </p:cTn>
                                        <p:tgtEl>
                                          <p:spTgt spid="264"/>
                                        </p:tgtEl>
                                        <p:attrNameLst>
                                          <p:attrName>style.visibility</p:attrName>
                                        </p:attrNameLst>
                                      </p:cBhvr>
                                      <p:to>
                                        <p:strVal val="visible"/>
                                      </p:to>
                                    </p:set>
                                    <p:anim calcmode="lin" valueType="num">
                                      <p:cBhvr additive="base">
                                        <p:cTn id="13" dur="1200"/>
                                        <p:tgtEl>
                                          <p:spTgt spid="264"/>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100"/>
                                  </p:stCondLst>
                                  <p:childTnLst>
                                    <p:set>
                                      <p:cBhvr>
                                        <p:cTn id="15" dur="1" fill="hold">
                                          <p:stCondLst>
                                            <p:cond delay="0"/>
                                          </p:stCondLst>
                                        </p:cTn>
                                        <p:tgtEl>
                                          <p:spTgt spid="267"/>
                                        </p:tgtEl>
                                        <p:attrNameLst>
                                          <p:attrName>style.visibility</p:attrName>
                                        </p:attrNameLst>
                                      </p:cBhvr>
                                      <p:to>
                                        <p:strVal val="visible"/>
                                      </p:to>
                                    </p:set>
                                    <p:anim calcmode="lin" valueType="num">
                                      <p:cBhvr additive="base">
                                        <p:cTn id="16" dur="1200"/>
                                        <p:tgtEl>
                                          <p:spTgt spid="267"/>
                                        </p:tgtEl>
                                        <p:attrNameLst>
                                          <p:attrName>ppt_y</p:attrName>
                                        </p:attrNameLst>
                                      </p:cBhvr>
                                      <p:tavLst>
                                        <p:tav tm="0">
                                          <p:val>
                                            <p:strVal val="#ppt_y+1"/>
                                          </p:val>
                                        </p:tav>
                                        <p:tav tm="100000">
                                          <p:val>
                                            <p:strVal val="#ppt_y"/>
                                          </p:val>
                                        </p:tav>
                                      </p:tavLst>
                                    </p:anim>
                                  </p:childTnLst>
                                </p:cTn>
                              </p:par>
                              <p:par>
                                <p:cTn id="17" presetID="2" presetClass="entr" presetSubtype="2" fill="hold" nodeType="withEffect">
                                  <p:stCondLst>
                                    <p:cond delay="100"/>
                                  </p:stCondLst>
                                  <p:childTnLst>
                                    <p:set>
                                      <p:cBhvr>
                                        <p:cTn id="18" dur="1" fill="hold">
                                          <p:stCondLst>
                                            <p:cond delay="0"/>
                                          </p:stCondLst>
                                        </p:cTn>
                                        <p:tgtEl>
                                          <p:spTgt spid="269"/>
                                        </p:tgtEl>
                                        <p:attrNameLst>
                                          <p:attrName>style.visibility</p:attrName>
                                        </p:attrNameLst>
                                      </p:cBhvr>
                                      <p:to>
                                        <p:strVal val="visible"/>
                                      </p:to>
                                    </p:set>
                                    <p:anim calcmode="lin" valueType="num">
                                      <p:cBhvr additive="base">
                                        <p:cTn id="19" dur="1000"/>
                                        <p:tgtEl>
                                          <p:spTgt spid="269"/>
                                        </p:tgtEl>
                                        <p:attrNameLst>
                                          <p:attrName>ppt_x</p:attrName>
                                        </p:attrNameLst>
                                      </p:cBhvr>
                                      <p:tavLst>
                                        <p:tav tm="0">
                                          <p:val>
                                            <p:strVal val="#ppt_x+1"/>
                                          </p:val>
                                        </p:tav>
                                        <p:tav tm="100000">
                                          <p:val>
                                            <p:strVal val="#ppt_x"/>
                                          </p:val>
                                        </p:tav>
                                      </p:tavLst>
                                    </p:anim>
                                  </p:childTnLst>
                                </p:cTn>
                              </p:par>
                              <p:par>
                                <p:cTn id="20" presetID="10" presetClass="entr" presetSubtype="0" fill="hold" nodeType="withEffect">
                                  <p:stCondLst>
                                    <p:cond delay="1500"/>
                                  </p:stCondLst>
                                  <p:childTnLst>
                                    <p:set>
                                      <p:cBhvr>
                                        <p:cTn id="21" dur="1" fill="hold">
                                          <p:stCondLst>
                                            <p:cond delay="0"/>
                                          </p:stCondLst>
                                        </p:cTn>
                                        <p:tgtEl>
                                          <p:spTgt spid="268"/>
                                        </p:tgtEl>
                                        <p:attrNameLst>
                                          <p:attrName>style.visibility</p:attrName>
                                        </p:attrNameLst>
                                      </p:cBhvr>
                                      <p:to>
                                        <p:strVal val="visible"/>
                                      </p:to>
                                    </p:set>
                                    <p:animEffect transition="in" filter="fade">
                                      <p:cBhvr>
                                        <p:cTn id="22" dur="500"/>
                                        <p:tgtEl>
                                          <p:spTgt spid="268"/>
                                        </p:tgtEl>
                                      </p:cBhvr>
                                    </p:animEffect>
                                  </p:childTnLst>
                                </p:cTn>
                              </p:par>
                              <p:par>
                                <p:cTn id="23" presetID="10" presetClass="entr" presetSubtype="0" fill="hold" nodeType="withEffect">
                                  <p:stCondLst>
                                    <p:cond delay="500"/>
                                  </p:stCondLst>
                                  <p:childTnLst>
                                    <p:set>
                                      <p:cBhvr>
                                        <p:cTn id="24" dur="1" fill="hold">
                                          <p:stCondLst>
                                            <p:cond delay="0"/>
                                          </p:stCondLst>
                                        </p:cTn>
                                        <p:tgtEl>
                                          <p:spTgt spid="273"/>
                                        </p:tgtEl>
                                        <p:attrNameLst>
                                          <p:attrName>style.visibility</p:attrName>
                                        </p:attrNameLst>
                                      </p:cBhvr>
                                      <p:to>
                                        <p:strVal val="visible"/>
                                      </p:to>
                                    </p:set>
                                    <p:animEffect transition="in" filter="fade">
                                      <p:cBhvr>
                                        <p:cTn id="25" dur="1000"/>
                                        <p:tgtEl>
                                          <p:spTgt spid="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p:cSld name="OBJECT 2">
    <p:spTree>
      <p:nvGrpSpPr>
        <p:cNvPr id="1" name="Shape 280"/>
        <p:cNvGrpSpPr/>
        <p:nvPr/>
      </p:nvGrpSpPr>
      <p:grpSpPr>
        <a:xfrm>
          <a:off x="0" y="0"/>
          <a:ext cx="0" cy="0"/>
          <a:chOff x="0" y="0"/>
          <a:chExt cx="0" cy="0"/>
        </a:xfrm>
      </p:grpSpPr>
      <p:sp>
        <p:nvSpPr>
          <p:cNvPr id="281" name="Google Shape;281;p49"/>
          <p:cNvSpPr txBox="1">
            <a:spLocks noGrp="1"/>
          </p:cNvSpPr>
          <p:nvPr>
            <p:ph type="title"/>
          </p:nvPr>
        </p:nvSpPr>
        <p:spPr>
          <a:xfrm>
            <a:off x="417040" y="375047"/>
            <a:ext cx="8396400" cy="8598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0"/>
              </a:spcBef>
              <a:spcAft>
                <a:spcPts val="0"/>
              </a:spcAft>
              <a:buClr>
                <a:schemeClr val="accent3"/>
              </a:buClr>
              <a:buSzPts val="1400"/>
              <a:buNone/>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82" name="Google Shape;282;p49"/>
          <p:cNvSpPr txBox="1">
            <a:spLocks noGrp="1"/>
          </p:cNvSpPr>
          <p:nvPr>
            <p:ph type="body" idx="1"/>
          </p:nvPr>
        </p:nvSpPr>
        <p:spPr>
          <a:xfrm>
            <a:off x="417041" y="1369220"/>
            <a:ext cx="8396400" cy="28893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SzPts val="1400"/>
              <a:buChar char="•"/>
              <a:defRPr/>
            </a:lvl1pPr>
            <a:lvl2pPr marL="914400" lvl="1" indent="-317500" algn="l" rtl="0">
              <a:lnSpc>
                <a:spcPct val="90000"/>
              </a:lnSpc>
              <a:spcBef>
                <a:spcPts val="400"/>
              </a:spcBef>
              <a:spcAft>
                <a:spcPts val="0"/>
              </a:spcAft>
              <a:buSzPts val="1400"/>
              <a:buChar char="•"/>
              <a:defRPr/>
            </a:lvl2pPr>
            <a:lvl3pPr marL="1371600" lvl="2" indent="-317500" algn="l" rtl="0">
              <a:lnSpc>
                <a:spcPct val="90000"/>
              </a:lnSpc>
              <a:spcBef>
                <a:spcPts val="400"/>
              </a:spcBef>
              <a:spcAft>
                <a:spcPts val="0"/>
              </a:spcAft>
              <a:buSzPts val="1400"/>
              <a:buChar char="•"/>
              <a:defRPr/>
            </a:lvl3pPr>
            <a:lvl4pPr marL="1828800" lvl="3" indent="-317500" algn="l" rtl="0">
              <a:lnSpc>
                <a:spcPct val="90000"/>
              </a:lnSpc>
              <a:spcBef>
                <a:spcPts val="400"/>
              </a:spcBef>
              <a:spcAft>
                <a:spcPts val="0"/>
              </a:spcAft>
              <a:buSzPts val="1400"/>
              <a:buChar char="•"/>
              <a:defRPr/>
            </a:lvl4pPr>
            <a:lvl5pPr marL="2286000" lvl="4" indent="-317500" algn="l" rtl="0">
              <a:lnSpc>
                <a:spcPct val="90000"/>
              </a:lnSpc>
              <a:spcBef>
                <a:spcPts val="400"/>
              </a:spcBef>
              <a:spcAft>
                <a:spcPts val="0"/>
              </a:spcAft>
              <a:buSzPts val="1400"/>
              <a:buChar char="•"/>
              <a:defRPr/>
            </a:lvl5pPr>
            <a:lvl6pPr marL="2743200" lvl="5" indent="-317500" algn="l" rtl="0">
              <a:lnSpc>
                <a:spcPct val="90000"/>
              </a:lnSpc>
              <a:spcBef>
                <a:spcPts val="400"/>
              </a:spcBef>
              <a:spcAft>
                <a:spcPts val="0"/>
              </a:spcAft>
              <a:buClr>
                <a:schemeClr val="dk1"/>
              </a:buClr>
              <a:buSzPts val="1400"/>
              <a:buChar char="•"/>
              <a:defRPr/>
            </a:lvl6pPr>
            <a:lvl7pPr marL="3200400" lvl="6" indent="-317500" algn="l" rtl="0">
              <a:lnSpc>
                <a:spcPct val="90000"/>
              </a:lnSpc>
              <a:spcBef>
                <a:spcPts val="400"/>
              </a:spcBef>
              <a:spcAft>
                <a:spcPts val="0"/>
              </a:spcAft>
              <a:buClr>
                <a:schemeClr val="dk1"/>
              </a:buClr>
              <a:buSzPts val="1400"/>
              <a:buChar char="•"/>
              <a:defRPr/>
            </a:lvl7pPr>
            <a:lvl8pPr marL="3657600" lvl="7" indent="-317500" algn="l" rtl="0">
              <a:lnSpc>
                <a:spcPct val="90000"/>
              </a:lnSpc>
              <a:spcBef>
                <a:spcPts val="400"/>
              </a:spcBef>
              <a:spcAft>
                <a:spcPts val="0"/>
              </a:spcAft>
              <a:buClr>
                <a:schemeClr val="dk1"/>
              </a:buClr>
              <a:buSzPts val="1400"/>
              <a:buChar char="•"/>
              <a:defRPr/>
            </a:lvl8pPr>
            <a:lvl9pPr marL="4114800" lvl="8" indent="-317500" algn="l" rtl="0">
              <a:lnSpc>
                <a:spcPct val="90000"/>
              </a:lnSpc>
              <a:spcBef>
                <a:spcPts val="400"/>
              </a:spcBef>
              <a:spcAft>
                <a:spcPts val="0"/>
              </a:spcAft>
              <a:buClr>
                <a:schemeClr val="dk1"/>
              </a:buClr>
              <a:buSzPts val="1400"/>
              <a:buChar char="•"/>
              <a:defRPr/>
            </a:lvl9pPr>
          </a:lstStyle>
          <a:p>
            <a:endParaRPr/>
          </a:p>
        </p:txBody>
      </p:sp>
      <p:sp>
        <p:nvSpPr>
          <p:cNvPr id="283" name="Google Shape;283;p49"/>
          <p:cNvSpPr/>
          <p:nvPr/>
        </p:nvSpPr>
        <p:spPr>
          <a:xfrm>
            <a:off x="0" y="4584700"/>
            <a:ext cx="9144000" cy="5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84" name="Google Shape;284;p49"/>
          <p:cNvSpPr txBox="1">
            <a:spLocks noGrp="1"/>
          </p:cNvSpPr>
          <p:nvPr>
            <p:ph type="sldNum" idx="12"/>
          </p:nvPr>
        </p:nvSpPr>
        <p:spPr>
          <a:xfrm>
            <a:off x="157954" y="4721799"/>
            <a:ext cx="2033700" cy="273900"/>
          </a:xfrm>
          <a:prstGeom prst="rect">
            <a:avLst/>
          </a:prstGeom>
          <a:noFill/>
          <a:ln>
            <a:noFill/>
          </a:ln>
        </p:spPr>
        <p:txBody>
          <a:bodyPr spcFirstLastPara="1" wrap="square" lIns="68575" tIns="34275" rIns="68575" bIns="34275" anchor="ctr" anchorCtr="0">
            <a:noAutofit/>
          </a:bodyPr>
          <a:lstStyle>
            <a:lvl1pPr marL="0" marR="0" lvl="0"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800"/>
              <a:buFont typeface="Arial"/>
              <a:buNone/>
              <a:defRPr sz="800" b="0" i="0" u="none" strike="noStrike" cap="none">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pt-PT"/>
              <a:t>‹#›</a:t>
            </a:fld>
            <a:endParaRPr/>
          </a:p>
        </p:txBody>
      </p:sp>
      <p:grpSp>
        <p:nvGrpSpPr>
          <p:cNvPr id="285" name="Google Shape;285;p49"/>
          <p:cNvGrpSpPr/>
          <p:nvPr/>
        </p:nvGrpSpPr>
        <p:grpSpPr>
          <a:xfrm>
            <a:off x="7161037" y="4707973"/>
            <a:ext cx="856351" cy="307755"/>
            <a:chOff x="9573177" y="6356349"/>
            <a:chExt cx="1141801" cy="410340"/>
          </a:xfrm>
        </p:grpSpPr>
        <p:sp>
          <p:nvSpPr>
            <p:cNvPr id="286" name="Google Shape;286;p49"/>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287" name="Google Shape;287;p49"/>
            <p:cNvPicPr preferRelativeResize="0"/>
            <p:nvPr/>
          </p:nvPicPr>
          <p:blipFill rotWithShape="1">
            <a:blip r:embed="rId2">
              <a:alphaModFix/>
            </a:blip>
            <a:srcRect/>
            <a:stretch/>
          </p:blipFill>
          <p:spPr>
            <a:xfrm>
              <a:off x="9573177" y="6356349"/>
              <a:ext cx="1141670" cy="401997"/>
            </a:xfrm>
            <a:prstGeom prst="rect">
              <a:avLst/>
            </a:prstGeom>
            <a:noFill/>
            <a:ln>
              <a:noFill/>
            </a:ln>
          </p:spPr>
        </p:pic>
      </p:grpSp>
      <p:grpSp>
        <p:nvGrpSpPr>
          <p:cNvPr id="288" name="Google Shape;288;p49"/>
          <p:cNvGrpSpPr/>
          <p:nvPr/>
        </p:nvGrpSpPr>
        <p:grpSpPr>
          <a:xfrm>
            <a:off x="8112653" y="4715577"/>
            <a:ext cx="856350" cy="300150"/>
            <a:chOff x="10841996" y="6387753"/>
            <a:chExt cx="1141800" cy="400200"/>
          </a:xfrm>
        </p:grpSpPr>
        <p:sp>
          <p:nvSpPr>
            <p:cNvPr id="289" name="Google Shape;289;p49"/>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290" name="Google Shape;290;p49"/>
            <p:cNvPicPr preferRelativeResize="0"/>
            <p:nvPr/>
          </p:nvPicPr>
          <p:blipFill rotWithShape="1">
            <a:blip r:embed="rId3">
              <a:alphaModFix/>
            </a:blip>
            <a:srcRect/>
            <a:stretch/>
          </p:blipFill>
          <p:spPr>
            <a:xfrm>
              <a:off x="10883140" y="6406085"/>
              <a:ext cx="1045208" cy="366437"/>
            </a:xfrm>
            <a:prstGeom prst="rect">
              <a:avLst/>
            </a:prstGeom>
            <a:noFill/>
            <a:ln>
              <a:noFill/>
            </a:ln>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Dark">
  <p:cSld name="Title - Dark 2">
    <p:bg>
      <p:bgPr>
        <a:solidFill>
          <a:schemeClr val="accent3"/>
        </a:solidFill>
        <a:effectLst/>
      </p:bgPr>
    </p:bg>
    <p:spTree>
      <p:nvGrpSpPr>
        <p:cNvPr id="1" name="Shape 291"/>
        <p:cNvGrpSpPr/>
        <p:nvPr/>
      </p:nvGrpSpPr>
      <p:grpSpPr>
        <a:xfrm>
          <a:off x="0" y="0"/>
          <a:ext cx="0" cy="0"/>
          <a:chOff x="0" y="0"/>
          <a:chExt cx="0" cy="0"/>
        </a:xfrm>
      </p:grpSpPr>
      <p:sp>
        <p:nvSpPr>
          <p:cNvPr id="292" name="Google Shape;292;p50"/>
          <p:cNvSpPr/>
          <p:nvPr/>
        </p:nvSpPr>
        <p:spPr>
          <a:xfrm>
            <a:off x="536603" y="637535"/>
            <a:ext cx="8070900" cy="3868500"/>
          </a:xfrm>
          <a:prstGeom prst="rect">
            <a:avLst/>
          </a:prstGeom>
          <a:solidFill>
            <a:schemeClr val="lt1">
              <a:alpha val="549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93" name="Google Shape;293;p50"/>
          <p:cNvSpPr/>
          <p:nvPr/>
        </p:nvSpPr>
        <p:spPr>
          <a:xfrm flipH="1">
            <a:off x="4178153" y="2107345"/>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94" name="Google Shape;294;p50"/>
          <p:cNvSpPr/>
          <p:nvPr/>
        </p:nvSpPr>
        <p:spPr>
          <a:xfrm flipH="1">
            <a:off x="3583436" y="2587721"/>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rgbClr val="144074"/>
          </a:solidFill>
          <a:ln>
            <a:noFill/>
          </a:ln>
          <a:effectLst>
            <a:outerShdw blurRad="482600" dist="38100" dir="13500000" sx="103000" sy="103000" algn="br" rotWithShape="0">
              <a:schemeClr val="accent3">
                <a:alpha val="28630"/>
              </a:scheme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95" name="Google Shape;295;p50"/>
          <p:cNvSpPr/>
          <p:nvPr/>
        </p:nvSpPr>
        <p:spPr>
          <a:xfrm flipH="1">
            <a:off x="4212605" y="2587721"/>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gradFill>
            <a:gsLst>
              <a:gs pos="0">
                <a:srgbClr val="6996B5"/>
              </a:gs>
              <a:gs pos="43000">
                <a:srgbClr val="6996B5"/>
              </a:gs>
              <a:gs pos="99000">
                <a:schemeClr val="accent4"/>
              </a:gs>
              <a:gs pos="100000">
                <a:schemeClr val="accent4"/>
              </a:gs>
            </a:gsLst>
            <a:lin ang="8100019" scaled="0"/>
          </a:gradFill>
          <a:ln>
            <a:noFill/>
          </a:ln>
          <a:effectLst>
            <a:outerShdw blurRad="482600" dist="38100" dir="13500000" sx="103000" sy="103000" algn="br" rotWithShape="0">
              <a:schemeClr val="accent3">
                <a:alpha val="48630"/>
              </a:scheme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296" name="Google Shape;296;p50"/>
          <p:cNvSpPr txBox="1">
            <a:spLocks noGrp="1"/>
          </p:cNvSpPr>
          <p:nvPr>
            <p:ph type="title"/>
          </p:nvPr>
        </p:nvSpPr>
        <p:spPr>
          <a:xfrm>
            <a:off x="825388" y="1092200"/>
            <a:ext cx="6019800" cy="12423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lt1"/>
              </a:buClr>
              <a:buSzPts val="3000"/>
              <a:buFont typeface="Calibri"/>
              <a:buNone/>
              <a:defRPr sz="3000">
                <a:solidFill>
                  <a:schemeClr val="lt1"/>
                </a:solidFill>
                <a:latin typeface="Calibri"/>
                <a:ea typeface="Calibri"/>
                <a:cs typeface="Calibri"/>
                <a:sym typeface="Calibri"/>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297" name="Google Shape;297;p50"/>
          <p:cNvSpPr txBox="1">
            <a:spLocks noGrp="1"/>
          </p:cNvSpPr>
          <p:nvPr>
            <p:ph type="subTitle" idx="1"/>
          </p:nvPr>
        </p:nvSpPr>
        <p:spPr>
          <a:xfrm>
            <a:off x="825388" y="2501357"/>
            <a:ext cx="6039600" cy="10152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SzPts val="2000"/>
              <a:buNone/>
              <a:defRPr sz="2000">
                <a:solidFill>
                  <a:schemeClr val="lt1"/>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sp>
        <p:nvSpPr>
          <p:cNvPr id="298" name="Google Shape;298;p50"/>
          <p:cNvSpPr/>
          <p:nvPr/>
        </p:nvSpPr>
        <p:spPr>
          <a:xfrm flipH="1">
            <a:off x="5485968" y="2773553"/>
            <a:ext cx="5372962" cy="4126982"/>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chemeClr val="lt1"/>
          </a:solidFill>
          <a:ln>
            <a:noFill/>
          </a:ln>
          <a:effectLst>
            <a:outerShdw blurRad="491689" dist="38100" dir="10260000" sx="103090" sy="103090" algn="br" rotWithShape="0">
              <a:schemeClr val="accent3">
                <a:alpha val="49020"/>
              </a:scheme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pic>
        <p:nvPicPr>
          <p:cNvPr id="299" name="Google Shape;299;p50"/>
          <p:cNvPicPr preferRelativeResize="0"/>
          <p:nvPr/>
        </p:nvPicPr>
        <p:blipFill rotWithShape="1">
          <a:blip r:embed="rId2">
            <a:alphaModFix/>
          </a:blip>
          <a:srcRect l="42099" t="32800"/>
          <a:stretch/>
        </p:blipFill>
        <p:spPr>
          <a:xfrm>
            <a:off x="6932568" y="1657224"/>
            <a:ext cx="1989418" cy="2966281"/>
          </a:xfrm>
          <a:prstGeom prst="rect">
            <a:avLst/>
          </a:prstGeom>
          <a:noFill/>
          <a:ln>
            <a:noFill/>
          </a:ln>
        </p:spPr>
      </p:pic>
      <p:grpSp>
        <p:nvGrpSpPr>
          <p:cNvPr id="300" name="Google Shape;300;p50"/>
          <p:cNvGrpSpPr/>
          <p:nvPr/>
        </p:nvGrpSpPr>
        <p:grpSpPr>
          <a:xfrm>
            <a:off x="-850900" y="-330201"/>
            <a:ext cx="14350900" cy="8391150"/>
            <a:chOff x="-1134533" y="-440267"/>
            <a:chExt cx="19134533" cy="11188200"/>
          </a:xfrm>
        </p:grpSpPr>
        <p:sp>
          <p:nvSpPr>
            <p:cNvPr id="301" name="Google Shape;301;p50"/>
            <p:cNvSpPr/>
            <p:nvPr/>
          </p:nvSpPr>
          <p:spPr>
            <a:xfrm>
              <a:off x="12192000" y="-440267"/>
              <a:ext cx="5808000" cy="11188200"/>
            </a:xfrm>
            <a:prstGeom prst="rect">
              <a:avLst/>
            </a:prstGeom>
            <a:solidFill>
              <a:srgbClr val="F2F2F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02" name="Google Shape;302;p50"/>
            <p:cNvSpPr/>
            <p:nvPr/>
          </p:nvSpPr>
          <p:spPr>
            <a:xfrm>
              <a:off x="-1134533" y="6858000"/>
              <a:ext cx="13986600" cy="3889800"/>
            </a:xfrm>
            <a:prstGeom prst="rect">
              <a:avLst/>
            </a:prstGeom>
            <a:solidFill>
              <a:srgbClr val="F2F2F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grpSp>
      <p:grpSp>
        <p:nvGrpSpPr>
          <p:cNvPr id="303" name="Google Shape;303;p50"/>
          <p:cNvGrpSpPr/>
          <p:nvPr/>
        </p:nvGrpSpPr>
        <p:grpSpPr>
          <a:xfrm>
            <a:off x="6449044" y="4629573"/>
            <a:ext cx="2641748" cy="470772"/>
            <a:chOff x="314125" y="227160"/>
            <a:chExt cx="2283471" cy="406925"/>
          </a:xfrm>
        </p:grpSpPr>
        <p:grpSp>
          <p:nvGrpSpPr>
            <p:cNvPr id="304" name="Google Shape;304;p50"/>
            <p:cNvGrpSpPr/>
            <p:nvPr/>
          </p:nvGrpSpPr>
          <p:grpSpPr>
            <a:xfrm>
              <a:off x="314125" y="227160"/>
              <a:ext cx="1141670" cy="406925"/>
              <a:chOff x="9676697" y="6366489"/>
              <a:chExt cx="1141670" cy="406925"/>
            </a:xfrm>
          </p:grpSpPr>
          <p:sp>
            <p:nvSpPr>
              <p:cNvPr id="305" name="Google Shape;305;p50"/>
              <p:cNvSpPr/>
              <p:nvPr/>
            </p:nvSpPr>
            <p:spPr>
              <a:xfrm>
                <a:off x="9750102" y="6366489"/>
                <a:ext cx="964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06" name="Google Shape;306;p50"/>
              <p:cNvPicPr preferRelativeResize="0"/>
              <p:nvPr/>
            </p:nvPicPr>
            <p:blipFill rotWithShape="1">
              <a:blip r:embed="rId3">
                <a:alphaModFix/>
              </a:blip>
              <a:srcRect/>
              <a:stretch/>
            </p:blipFill>
            <p:spPr>
              <a:xfrm>
                <a:off x="9676697" y="6371417"/>
                <a:ext cx="1141670" cy="401997"/>
              </a:xfrm>
              <a:prstGeom prst="rect">
                <a:avLst/>
              </a:prstGeom>
              <a:noFill/>
              <a:ln>
                <a:noFill/>
              </a:ln>
            </p:spPr>
          </p:pic>
        </p:grpSp>
        <p:grpSp>
          <p:nvGrpSpPr>
            <p:cNvPr id="307" name="Google Shape;307;p50"/>
            <p:cNvGrpSpPr/>
            <p:nvPr/>
          </p:nvGrpSpPr>
          <p:grpSpPr>
            <a:xfrm>
              <a:off x="1455796" y="227160"/>
              <a:ext cx="1141800" cy="400200"/>
              <a:chOff x="10818368" y="6387753"/>
              <a:chExt cx="1141800" cy="400200"/>
            </a:xfrm>
          </p:grpSpPr>
          <p:sp>
            <p:nvSpPr>
              <p:cNvPr id="308" name="Google Shape;308;p50"/>
              <p:cNvSpPr/>
              <p:nvPr/>
            </p:nvSpPr>
            <p:spPr>
              <a:xfrm>
                <a:off x="10818368"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09" name="Google Shape;309;p50"/>
              <p:cNvPicPr preferRelativeResize="0"/>
              <p:nvPr/>
            </p:nvPicPr>
            <p:blipFill rotWithShape="1">
              <a:blip r:embed="rId4">
                <a:alphaModFix/>
              </a:blip>
              <a:srcRect/>
              <a:stretch/>
            </p:blipFill>
            <p:spPr>
              <a:xfrm>
                <a:off x="10850810" y="6406085"/>
                <a:ext cx="1045208" cy="366437"/>
              </a:xfrm>
              <a:prstGeom prst="rect">
                <a:avLst/>
              </a:prstGeom>
              <a:noFill/>
              <a:ln>
                <a:noFill/>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3"/>
                                        </p:tgtEl>
                                        <p:attrNameLst>
                                          <p:attrName>style.visibility</p:attrName>
                                        </p:attrNameLst>
                                      </p:cBhvr>
                                      <p:to>
                                        <p:strVal val="visible"/>
                                      </p:to>
                                    </p:set>
                                    <p:anim calcmode="lin" valueType="num">
                                      <p:cBhvr additive="base">
                                        <p:cTn id="7" dur="1200"/>
                                        <p:tgtEl>
                                          <p:spTgt spid="293"/>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100"/>
                                  </p:stCondLst>
                                  <p:childTnLst>
                                    <p:set>
                                      <p:cBhvr>
                                        <p:cTn id="9" dur="1" fill="hold">
                                          <p:stCondLst>
                                            <p:cond delay="0"/>
                                          </p:stCondLst>
                                        </p:cTn>
                                        <p:tgtEl>
                                          <p:spTgt spid="294"/>
                                        </p:tgtEl>
                                        <p:attrNameLst>
                                          <p:attrName>style.visibility</p:attrName>
                                        </p:attrNameLst>
                                      </p:cBhvr>
                                      <p:to>
                                        <p:strVal val="visible"/>
                                      </p:to>
                                    </p:set>
                                    <p:anim calcmode="lin" valueType="num">
                                      <p:cBhvr additive="base">
                                        <p:cTn id="10" dur="1200"/>
                                        <p:tgtEl>
                                          <p:spTgt spid="294"/>
                                        </p:tgtEl>
                                        <p:attrNameLst>
                                          <p:attrName>ppt_x</p:attrName>
                                        </p:attrNameLst>
                                      </p:cBhvr>
                                      <p:tavLst>
                                        <p:tav tm="0">
                                          <p:val>
                                            <p:strVal val="#ppt_x-1"/>
                                          </p:val>
                                        </p:tav>
                                        <p:tav tm="100000">
                                          <p:val>
                                            <p:strVal val="#ppt_x"/>
                                          </p:val>
                                        </p:tav>
                                      </p:tavLst>
                                    </p:anim>
                                  </p:childTnLst>
                                </p:cTn>
                              </p:par>
                              <p:par>
                                <p:cTn id="11" presetID="2" presetClass="entr" presetSubtype="4" fill="hold" nodeType="withEffect">
                                  <p:stCondLst>
                                    <p:cond delay="100"/>
                                  </p:stCondLst>
                                  <p:childTnLst>
                                    <p:set>
                                      <p:cBhvr>
                                        <p:cTn id="12" dur="1" fill="hold">
                                          <p:stCondLst>
                                            <p:cond delay="0"/>
                                          </p:stCondLst>
                                        </p:cTn>
                                        <p:tgtEl>
                                          <p:spTgt spid="295"/>
                                        </p:tgtEl>
                                        <p:attrNameLst>
                                          <p:attrName>style.visibility</p:attrName>
                                        </p:attrNameLst>
                                      </p:cBhvr>
                                      <p:to>
                                        <p:strVal val="visible"/>
                                      </p:to>
                                    </p:set>
                                    <p:anim calcmode="lin" valueType="num">
                                      <p:cBhvr additive="base">
                                        <p:cTn id="13" dur="1200"/>
                                        <p:tgtEl>
                                          <p:spTgt spid="295"/>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100"/>
                                  </p:stCondLst>
                                  <p:childTnLst>
                                    <p:set>
                                      <p:cBhvr>
                                        <p:cTn id="15" dur="1" fill="hold">
                                          <p:stCondLst>
                                            <p:cond delay="0"/>
                                          </p:stCondLst>
                                        </p:cTn>
                                        <p:tgtEl>
                                          <p:spTgt spid="298"/>
                                        </p:tgtEl>
                                        <p:attrNameLst>
                                          <p:attrName>style.visibility</p:attrName>
                                        </p:attrNameLst>
                                      </p:cBhvr>
                                      <p:to>
                                        <p:strVal val="visible"/>
                                      </p:to>
                                    </p:set>
                                    <p:anim calcmode="lin" valueType="num">
                                      <p:cBhvr additive="base">
                                        <p:cTn id="16" dur="1200"/>
                                        <p:tgtEl>
                                          <p:spTgt spid="298"/>
                                        </p:tgtEl>
                                        <p:attrNameLst>
                                          <p:attrName>ppt_y</p:attrName>
                                        </p:attrNameLst>
                                      </p:cBhvr>
                                      <p:tavLst>
                                        <p:tav tm="0">
                                          <p:val>
                                            <p:strVal val="#ppt_y+1"/>
                                          </p:val>
                                        </p:tav>
                                        <p:tav tm="100000">
                                          <p:val>
                                            <p:strVal val="#ppt_y"/>
                                          </p:val>
                                        </p:tav>
                                      </p:tavLst>
                                    </p:anim>
                                  </p:childTnLst>
                                </p:cTn>
                              </p:par>
                              <p:par>
                                <p:cTn id="17" presetID="2" presetClass="entr" presetSubtype="2" fill="hold" nodeType="withEffect">
                                  <p:stCondLst>
                                    <p:cond delay="100"/>
                                  </p:stCondLst>
                                  <p:childTnLst>
                                    <p:set>
                                      <p:cBhvr>
                                        <p:cTn id="18" dur="1" fill="hold">
                                          <p:stCondLst>
                                            <p:cond delay="0"/>
                                          </p:stCondLst>
                                        </p:cTn>
                                        <p:tgtEl>
                                          <p:spTgt spid="299"/>
                                        </p:tgtEl>
                                        <p:attrNameLst>
                                          <p:attrName>style.visibility</p:attrName>
                                        </p:attrNameLst>
                                      </p:cBhvr>
                                      <p:to>
                                        <p:strVal val="visible"/>
                                      </p:to>
                                    </p:set>
                                    <p:anim calcmode="lin" valueType="num">
                                      <p:cBhvr additive="base">
                                        <p:cTn id="19" dur="1000"/>
                                        <p:tgtEl>
                                          <p:spTgt spid="299"/>
                                        </p:tgtEl>
                                        <p:attrNameLst>
                                          <p:attrName>ppt_x</p:attrName>
                                        </p:attrNameLst>
                                      </p:cBhvr>
                                      <p:tavLst>
                                        <p:tav tm="0">
                                          <p:val>
                                            <p:strVal val="#ppt_x+1"/>
                                          </p:val>
                                        </p:tav>
                                        <p:tav tm="100000">
                                          <p:val>
                                            <p:strVal val="#ppt_x"/>
                                          </p:val>
                                        </p:tav>
                                      </p:tavLst>
                                    </p:anim>
                                  </p:childTnLst>
                                </p:cTn>
                              </p:par>
                              <p:par>
                                <p:cTn id="20" presetID="10" presetClass="entr" presetSubtype="0" fill="hold" nodeType="withEffect">
                                  <p:stCondLst>
                                    <p:cond delay="500"/>
                                  </p:stCondLst>
                                  <p:childTnLst>
                                    <p:set>
                                      <p:cBhvr>
                                        <p:cTn id="21" dur="1" fill="hold">
                                          <p:stCondLst>
                                            <p:cond delay="0"/>
                                          </p:stCondLst>
                                        </p:cTn>
                                        <p:tgtEl>
                                          <p:spTgt spid="303"/>
                                        </p:tgtEl>
                                        <p:attrNameLst>
                                          <p:attrName>style.visibility</p:attrName>
                                        </p:attrNameLst>
                                      </p:cBhvr>
                                      <p:to>
                                        <p:strVal val="visible"/>
                                      </p:to>
                                    </p:set>
                                    <p:animEffect transition="in" filter="fade">
                                      <p:cBhvr>
                                        <p:cTn id="22" dur="1000"/>
                                        <p:tgtEl>
                                          <p:spTgt spid="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hapter slide 1">
  <p:cSld name="Chapter slide 1">
    <p:bg>
      <p:bgPr>
        <a:solidFill>
          <a:schemeClr val="lt1"/>
        </a:solidFill>
        <a:effectLst/>
      </p:bgPr>
    </p:bg>
    <p:spTree>
      <p:nvGrpSpPr>
        <p:cNvPr id="1" name="Shape 310"/>
        <p:cNvGrpSpPr/>
        <p:nvPr/>
      </p:nvGrpSpPr>
      <p:grpSpPr>
        <a:xfrm>
          <a:off x="0" y="0"/>
          <a:ext cx="0" cy="0"/>
          <a:chOff x="0" y="0"/>
          <a:chExt cx="0" cy="0"/>
        </a:xfrm>
      </p:grpSpPr>
      <p:sp>
        <p:nvSpPr>
          <p:cNvPr id="311" name="Google Shape;311;p51"/>
          <p:cNvSpPr/>
          <p:nvPr/>
        </p:nvSpPr>
        <p:spPr>
          <a:xfrm>
            <a:off x="536603" y="637535"/>
            <a:ext cx="8070900" cy="3868500"/>
          </a:xfrm>
          <a:prstGeom prst="rect">
            <a:avLst/>
          </a:prstGeom>
          <a:solidFill>
            <a:srgbClr val="3B3B3B">
              <a:alpha val="157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12" name="Google Shape;312;p51"/>
          <p:cNvSpPr/>
          <p:nvPr/>
        </p:nvSpPr>
        <p:spPr>
          <a:xfrm>
            <a:off x="1" y="661125"/>
            <a:ext cx="5492115" cy="4480560"/>
          </a:xfrm>
          <a:custGeom>
            <a:avLst/>
            <a:gdLst/>
            <a:ahLst/>
            <a:cxnLst/>
            <a:rect l="l" t="t" r="r" b="b"/>
            <a:pathLst>
              <a:path w="9153525" h="7467600" extrusionOk="0">
                <a:moveTo>
                  <a:pt x="7144" y="940630"/>
                </a:moveTo>
                <a:cubicBezTo>
                  <a:pt x="7144" y="940630"/>
                  <a:pt x="921544" y="16705"/>
                  <a:pt x="2483644" y="7180"/>
                </a:cubicBezTo>
                <a:cubicBezTo>
                  <a:pt x="4045744" y="-2345"/>
                  <a:pt x="4599147" y="1852173"/>
                  <a:pt x="6770846" y="2501778"/>
                </a:cubicBezTo>
                <a:cubicBezTo>
                  <a:pt x="8942546" y="3151383"/>
                  <a:pt x="9151144" y="5064956"/>
                  <a:pt x="9151144" y="5064956"/>
                </a:cubicBezTo>
                <a:lnTo>
                  <a:pt x="9046369" y="7465256"/>
                </a:lnTo>
                <a:lnTo>
                  <a:pt x="7144" y="7465256"/>
                </a:lnTo>
                <a:lnTo>
                  <a:pt x="7144" y="940630"/>
                </a:lnTo>
                <a:close/>
              </a:path>
            </a:pathLst>
          </a:custGeom>
          <a:gradFill>
            <a:gsLst>
              <a:gs pos="0">
                <a:schemeClr val="accent2"/>
              </a:gs>
              <a:gs pos="99000">
                <a:srgbClr val="0C1E3B"/>
              </a:gs>
              <a:gs pos="100000">
                <a:srgbClr val="0C1E3B"/>
              </a:gs>
            </a:gsLst>
            <a:path path="circle">
              <a:fillToRect r="100000" b="100000"/>
            </a:path>
            <a:tileRect l="-100000" t="-100000"/>
          </a:gra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13" name="Google Shape;313;p51"/>
          <p:cNvSpPr/>
          <p:nvPr/>
        </p:nvSpPr>
        <p:spPr>
          <a:xfrm>
            <a:off x="-1" y="1182191"/>
            <a:ext cx="6798850" cy="3953161"/>
          </a:xfrm>
          <a:custGeom>
            <a:avLst/>
            <a:gdLst/>
            <a:ahLst/>
            <a:cxnLst/>
            <a:rect l="l" t="t" r="r" b="b"/>
            <a:pathLst>
              <a:path w="11772900" h="6534150" extrusionOk="0">
                <a:moveTo>
                  <a:pt x="3743801" y="631984"/>
                </a:moveTo>
                <a:cubicBezTo>
                  <a:pt x="3743801" y="631984"/>
                  <a:pt x="5083017" y="1430179"/>
                  <a:pt x="6979444" y="1588294"/>
                </a:cubicBezTo>
                <a:cubicBezTo>
                  <a:pt x="9598819" y="1807369"/>
                  <a:pt x="11051381" y="4598194"/>
                  <a:pt x="11768614" y="6531769"/>
                </a:cubicBezTo>
                <a:lnTo>
                  <a:pt x="7144" y="6531769"/>
                </a:lnTo>
                <a:lnTo>
                  <a:pt x="7144" y="7144"/>
                </a:lnTo>
              </a:path>
            </a:pathLst>
          </a:custGeom>
          <a:solidFill>
            <a:schemeClr val="accent3"/>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14" name="Google Shape;314;p51"/>
          <p:cNvSpPr/>
          <p:nvPr/>
        </p:nvSpPr>
        <p:spPr>
          <a:xfrm>
            <a:off x="0" y="1182191"/>
            <a:ext cx="5429250" cy="3960495"/>
          </a:xfrm>
          <a:custGeom>
            <a:avLst/>
            <a:gdLst/>
            <a:ahLst/>
            <a:cxnLst/>
            <a:rect l="l" t="t" r="r" b="b"/>
            <a:pathLst>
              <a:path w="9048750" h="6600825" extrusionOk="0">
                <a:moveTo>
                  <a:pt x="7144" y="69257"/>
                </a:moveTo>
                <a:cubicBezTo>
                  <a:pt x="7144" y="69257"/>
                  <a:pt x="5397342" y="-1088983"/>
                  <a:pt x="9046369" y="6597692"/>
                </a:cubicBezTo>
                <a:lnTo>
                  <a:pt x="7144" y="6597692"/>
                </a:lnTo>
                <a:lnTo>
                  <a:pt x="7144" y="69257"/>
                </a:lnTo>
                <a:close/>
              </a:path>
            </a:pathLst>
          </a:custGeom>
          <a:gradFill>
            <a:gsLst>
              <a:gs pos="0">
                <a:schemeClr val="accent4"/>
              </a:gs>
              <a:gs pos="99000">
                <a:srgbClr val="6996B5"/>
              </a:gs>
              <a:gs pos="100000">
                <a:srgbClr val="6996B5"/>
              </a:gs>
            </a:gsLst>
            <a:path path="circle">
              <a:fillToRect r="100000" b="100000"/>
            </a:path>
            <a:tileRect l="-100000" t="-100000"/>
          </a:gra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15" name="Google Shape;315;p51"/>
          <p:cNvSpPr/>
          <p:nvPr/>
        </p:nvSpPr>
        <p:spPr>
          <a:xfrm>
            <a:off x="1" y="1953292"/>
            <a:ext cx="6619042" cy="3188970"/>
          </a:xfrm>
          <a:custGeom>
            <a:avLst/>
            <a:gdLst/>
            <a:ahLst/>
            <a:cxnLst/>
            <a:rect l="l" t="t" r="r" b="b"/>
            <a:pathLst>
              <a:path w="12430125" h="5314950" extrusionOk="0">
                <a:moveTo>
                  <a:pt x="7144" y="7144"/>
                </a:moveTo>
                <a:cubicBezTo>
                  <a:pt x="7144" y="7144"/>
                  <a:pt x="673894" y="982504"/>
                  <a:pt x="2626519" y="1268254"/>
                </a:cubicBezTo>
                <a:cubicBezTo>
                  <a:pt x="4579144" y="1554004"/>
                  <a:pt x="7379494" y="1277779"/>
                  <a:pt x="9151144" y="2173129"/>
                </a:cubicBezTo>
                <a:cubicBezTo>
                  <a:pt x="10922794" y="3068479"/>
                  <a:pt x="12427744" y="5316379"/>
                  <a:pt x="12427744" y="5316379"/>
                </a:cubicBezTo>
                <a:lnTo>
                  <a:pt x="7144" y="5316379"/>
                </a:lnTo>
                <a:lnTo>
                  <a:pt x="7144" y="7144"/>
                </a:lnTo>
                <a:close/>
              </a:path>
            </a:pathLst>
          </a:custGeom>
          <a:gradFill>
            <a:gsLst>
              <a:gs pos="0">
                <a:srgbClr val="0C1E3B"/>
              </a:gs>
              <a:gs pos="99000">
                <a:schemeClr val="accent3"/>
              </a:gs>
              <a:gs pos="100000">
                <a:schemeClr val="accent3"/>
              </a:gs>
            </a:gsLst>
            <a:path path="circle">
              <a:fillToRect l="100000" t="100000"/>
            </a:path>
            <a:tileRect r="-100000" b="-100000"/>
          </a:gra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16" name="Google Shape;316;p51"/>
          <p:cNvSpPr/>
          <p:nvPr/>
        </p:nvSpPr>
        <p:spPr>
          <a:xfrm>
            <a:off x="1" y="2977317"/>
            <a:ext cx="3943350" cy="2188845"/>
          </a:xfrm>
          <a:custGeom>
            <a:avLst/>
            <a:gdLst/>
            <a:ahLst/>
            <a:cxnLst/>
            <a:rect l="l" t="t" r="r" b="b"/>
            <a:pathLst>
              <a:path w="6572250" h="3648075" extrusionOk="0">
                <a:moveTo>
                  <a:pt x="7144" y="41396"/>
                </a:moveTo>
                <a:cubicBezTo>
                  <a:pt x="7144" y="41396"/>
                  <a:pt x="3920966" y="-597732"/>
                  <a:pt x="6569869" y="3645656"/>
                </a:cubicBezTo>
                <a:lnTo>
                  <a:pt x="7144" y="3645656"/>
                </a:lnTo>
                <a:lnTo>
                  <a:pt x="7144" y="41396"/>
                </a:lnTo>
                <a:close/>
              </a:path>
            </a:pathLst>
          </a:custGeom>
          <a:solidFill>
            <a:schemeClr val="lt1"/>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17" name="Google Shape;317;p51"/>
          <p:cNvSpPr txBox="1">
            <a:spLocks noGrp="1"/>
          </p:cNvSpPr>
          <p:nvPr>
            <p:ph type="title"/>
          </p:nvPr>
        </p:nvSpPr>
        <p:spPr>
          <a:xfrm>
            <a:off x="2274289" y="272912"/>
            <a:ext cx="6019800" cy="1242300"/>
          </a:xfrm>
          <a:prstGeom prst="rect">
            <a:avLst/>
          </a:prstGeom>
          <a:noFill/>
          <a:ln>
            <a:noFill/>
          </a:ln>
        </p:spPr>
        <p:txBody>
          <a:bodyPr spcFirstLastPara="1" wrap="square" lIns="68575" tIns="34275" rIns="68575" bIns="34275" anchor="b" anchorCtr="0">
            <a:normAutofit/>
          </a:bodyPr>
          <a:lstStyle>
            <a:lvl1pPr lvl="0" algn="r" rtl="0">
              <a:lnSpc>
                <a:spcPct val="90000"/>
              </a:lnSpc>
              <a:spcBef>
                <a:spcPts val="0"/>
              </a:spcBef>
              <a:spcAft>
                <a:spcPts val="0"/>
              </a:spcAft>
              <a:buClr>
                <a:schemeClr val="accent3"/>
              </a:buClr>
              <a:buSzPts val="3000"/>
              <a:buFont typeface="Calibri"/>
              <a:buNone/>
              <a:defRPr sz="3000">
                <a:solidFill>
                  <a:schemeClr val="accent3"/>
                </a:solidFill>
                <a:latin typeface="Calibri"/>
                <a:ea typeface="Calibri"/>
                <a:cs typeface="Calibri"/>
                <a:sym typeface="Calibri"/>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318" name="Google Shape;318;p51"/>
          <p:cNvSpPr txBox="1">
            <a:spLocks noGrp="1"/>
          </p:cNvSpPr>
          <p:nvPr>
            <p:ph type="subTitle" idx="1"/>
          </p:nvPr>
        </p:nvSpPr>
        <p:spPr>
          <a:xfrm>
            <a:off x="2274289" y="1682069"/>
            <a:ext cx="6039600" cy="1015200"/>
          </a:xfrm>
          <a:prstGeom prst="rect">
            <a:avLst/>
          </a:prstGeom>
          <a:noFill/>
          <a:ln>
            <a:noFill/>
          </a:ln>
        </p:spPr>
        <p:txBody>
          <a:bodyPr spcFirstLastPara="1" wrap="square" lIns="68575" tIns="34275" rIns="68575" bIns="34275" anchor="t" anchorCtr="0">
            <a:normAutofit/>
          </a:bodyPr>
          <a:lstStyle>
            <a:lvl1pPr lvl="0" algn="r" rtl="0">
              <a:lnSpc>
                <a:spcPct val="90000"/>
              </a:lnSpc>
              <a:spcBef>
                <a:spcPts val="800"/>
              </a:spcBef>
              <a:spcAft>
                <a:spcPts val="0"/>
              </a:spcAft>
              <a:buSzPts val="2000"/>
              <a:buNone/>
              <a:defRPr sz="2000">
                <a:solidFill>
                  <a:schemeClr val="accent3"/>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grpSp>
        <p:nvGrpSpPr>
          <p:cNvPr id="319" name="Google Shape;319;p51"/>
          <p:cNvGrpSpPr/>
          <p:nvPr/>
        </p:nvGrpSpPr>
        <p:grpSpPr>
          <a:xfrm>
            <a:off x="7179883" y="4783211"/>
            <a:ext cx="856351" cy="307755"/>
            <a:chOff x="9573177" y="6356349"/>
            <a:chExt cx="1141801" cy="410340"/>
          </a:xfrm>
        </p:grpSpPr>
        <p:sp>
          <p:nvSpPr>
            <p:cNvPr id="320" name="Google Shape;320;p51"/>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21" name="Google Shape;321;p51"/>
            <p:cNvPicPr preferRelativeResize="0"/>
            <p:nvPr/>
          </p:nvPicPr>
          <p:blipFill rotWithShape="1">
            <a:blip r:embed="rId2">
              <a:alphaModFix/>
            </a:blip>
            <a:srcRect/>
            <a:stretch/>
          </p:blipFill>
          <p:spPr>
            <a:xfrm>
              <a:off x="9573177" y="6356349"/>
              <a:ext cx="1141670" cy="401997"/>
            </a:xfrm>
            <a:prstGeom prst="rect">
              <a:avLst/>
            </a:prstGeom>
            <a:noFill/>
            <a:ln>
              <a:noFill/>
            </a:ln>
          </p:spPr>
        </p:pic>
      </p:grpSp>
      <p:grpSp>
        <p:nvGrpSpPr>
          <p:cNvPr id="322" name="Google Shape;322;p51"/>
          <p:cNvGrpSpPr/>
          <p:nvPr/>
        </p:nvGrpSpPr>
        <p:grpSpPr>
          <a:xfrm>
            <a:off x="8131499" y="4790815"/>
            <a:ext cx="856350" cy="300150"/>
            <a:chOff x="10841996" y="6387753"/>
            <a:chExt cx="1141800" cy="400200"/>
          </a:xfrm>
        </p:grpSpPr>
        <p:sp>
          <p:nvSpPr>
            <p:cNvPr id="323" name="Google Shape;323;p51"/>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24" name="Google Shape;324;p51"/>
            <p:cNvPicPr preferRelativeResize="0"/>
            <p:nvPr/>
          </p:nvPicPr>
          <p:blipFill rotWithShape="1">
            <a:blip r:embed="rId3">
              <a:alphaModFix/>
            </a:blip>
            <a:srcRect/>
            <a:stretch/>
          </p:blipFill>
          <p:spPr>
            <a:xfrm>
              <a:off x="10883140" y="6406085"/>
              <a:ext cx="1045208" cy="366437"/>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15"/>
                                        </p:tgtEl>
                                        <p:attrNameLst>
                                          <p:attrName>style.visibility</p:attrName>
                                        </p:attrNameLst>
                                      </p:cBhvr>
                                      <p:to>
                                        <p:strVal val="visible"/>
                                      </p:to>
                                    </p:set>
                                    <p:anim calcmode="lin" valueType="num">
                                      <p:cBhvr additive="base">
                                        <p:cTn id="7" dur="1000"/>
                                        <p:tgtEl>
                                          <p:spTgt spid="315"/>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314"/>
                                        </p:tgtEl>
                                        <p:attrNameLst>
                                          <p:attrName>style.visibility</p:attrName>
                                        </p:attrNameLst>
                                      </p:cBhvr>
                                      <p:to>
                                        <p:strVal val="visible"/>
                                      </p:to>
                                    </p:set>
                                    <p:anim calcmode="lin" valueType="num">
                                      <p:cBhvr additive="base">
                                        <p:cTn id="10" dur="1500"/>
                                        <p:tgtEl>
                                          <p:spTgt spid="314"/>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313"/>
                                        </p:tgtEl>
                                        <p:attrNameLst>
                                          <p:attrName>style.visibility</p:attrName>
                                        </p:attrNameLst>
                                      </p:cBhvr>
                                      <p:to>
                                        <p:strVal val="visible"/>
                                      </p:to>
                                    </p:set>
                                    <p:anim calcmode="lin" valueType="num">
                                      <p:cBhvr additive="base">
                                        <p:cTn id="13" dur="1500"/>
                                        <p:tgtEl>
                                          <p:spTgt spid="313"/>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16"/>
                                        </p:tgtEl>
                                        <p:attrNameLst>
                                          <p:attrName>style.visibility</p:attrName>
                                        </p:attrNameLst>
                                      </p:cBhvr>
                                      <p:to>
                                        <p:strVal val="visible"/>
                                      </p:to>
                                    </p:set>
                                    <p:anim calcmode="lin" valueType="num">
                                      <p:cBhvr additive="base">
                                        <p:cTn id="16" dur="1500"/>
                                        <p:tgtEl>
                                          <p:spTgt spid="316"/>
                                        </p:tgtEl>
                                        <p:attrNameLst>
                                          <p:attrName>ppt_y</p:attrName>
                                        </p:attrNameLst>
                                      </p:cBhvr>
                                      <p:tavLst>
                                        <p:tav tm="0">
                                          <p:val>
                                            <p:strVal val="#ppt_y+1"/>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2"/>
                                        </p:tgtEl>
                                        <p:attrNameLst>
                                          <p:attrName>style.visibility</p:attrName>
                                        </p:attrNameLst>
                                      </p:cBhvr>
                                      <p:to>
                                        <p:strVal val="visible"/>
                                      </p:to>
                                    </p:set>
                                    <p:anim calcmode="lin" valueType="num">
                                      <p:cBhvr additive="base">
                                        <p:cTn id="19" dur="1500"/>
                                        <p:tgtEl>
                                          <p:spTgt spid="3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hapter slide 2">
  <p:cSld name="Chapter slide 2">
    <p:bg>
      <p:bgPr>
        <a:solidFill>
          <a:schemeClr val="lt1"/>
        </a:solidFill>
        <a:effectLst/>
      </p:bgPr>
    </p:bg>
    <p:spTree>
      <p:nvGrpSpPr>
        <p:cNvPr id="1" name="Shape 325"/>
        <p:cNvGrpSpPr/>
        <p:nvPr/>
      </p:nvGrpSpPr>
      <p:grpSpPr>
        <a:xfrm>
          <a:off x="0" y="0"/>
          <a:ext cx="0" cy="0"/>
          <a:chOff x="0" y="0"/>
          <a:chExt cx="0" cy="0"/>
        </a:xfrm>
      </p:grpSpPr>
      <p:sp>
        <p:nvSpPr>
          <p:cNvPr id="326" name="Google Shape;326;p52"/>
          <p:cNvSpPr/>
          <p:nvPr/>
        </p:nvSpPr>
        <p:spPr>
          <a:xfrm>
            <a:off x="536603" y="637535"/>
            <a:ext cx="8070900" cy="3868500"/>
          </a:xfrm>
          <a:prstGeom prst="rect">
            <a:avLst/>
          </a:prstGeom>
          <a:solidFill>
            <a:srgbClr val="3B3B3B">
              <a:alpha val="157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27" name="Google Shape;327;p52"/>
          <p:cNvSpPr/>
          <p:nvPr/>
        </p:nvSpPr>
        <p:spPr>
          <a:xfrm>
            <a:off x="536602" y="1716407"/>
            <a:ext cx="4455030" cy="3421917"/>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28" name="Google Shape;328;p52"/>
          <p:cNvSpPr/>
          <p:nvPr/>
        </p:nvSpPr>
        <p:spPr>
          <a:xfrm>
            <a:off x="1" y="2060888"/>
            <a:ext cx="3573815" cy="2745054"/>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gradFill>
            <a:gsLst>
              <a:gs pos="0">
                <a:srgbClr val="314792"/>
              </a:gs>
              <a:gs pos="36000">
                <a:srgbClr val="112C58"/>
              </a:gs>
              <a:gs pos="100000">
                <a:srgbClr val="112C58"/>
              </a:gs>
            </a:gsLst>
            <a:lin ang="2700006" scaled="0"/>
          </a:gradFill>
          <a:ln>
            <a:noFill/>
          </a:ln>
          <a:effectLst>
            <a:outerShdw blurRad="317500" dist="114300" algn="l" rotWithShape="0">
              <a:srgbClr val="000000">
                <a:alpha val="4000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29" name="Google Shape;329;p52"/>
          <p:cNvSpPr/>
          <p:nvPr/>
        </p:nvSpPr>
        <p:spPr>
          <a:xfrm>
            <a:off x="1143940" y="2405699"/>
            <a:ext cx="3573815" cy="2745054"/>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gradFill>
            <a:gsLst>
              <a:gs pos="0">
                <a:schemeClr val="accent3"/>
              </a:gs>
              <a:gs pos="100000">
                <a:srgbClr val="314792"/>
              </a:gs>
            </a:gsLst>
            <a:lin ang="16200038" scaled="0"/>
          </a:gradFill>
          <a:ln>
            <a:noFill/>
          </a:ln>
          <a:effectLst>
            <a:outerShdw blurRad="317500" dist="114300" algn="l" rotWithShape="0">
              <a:srgbClr val="000000">
                <a:alpha val="4000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30" name="Google Shape;330;p52"/>
          <p:cNvSpPr/>
          <p:nvPr/>
        </p:nvSpPr>
        <p:spPr>
          <a:xfrm>
            <a:off x="1" y="2406026"/>
            <a:ext cx="3573815" cy="2745054"/>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chemeClr val="lt1"/>
          </a:solidFill>
          <a:ln>
            <a:noFill/>
          </a:ln>
          <a:effectLst>
            <a:outerShdw blurRad="317500" dist="114300" algn="l" rotWithShape="0">
              <a:srgbClr val="000000">
                <a:alpha val="4000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31" name="Google Shape;331;p52"/>
          <p:cNvSpPr txBox="1">
            <a:spLocks noGrp="1"/>
          </p:cNvSpPr>
          <p:nvPr>
            <p:ph type="title"/>
          </p:nvPr>
        </p:nvSpPr>
        <p:spPr>
          <a:xfrm>
            <a:off x="2274289" y="272912"/>
            <a:ext cx="6019800" cy="1242300"/>
          </a:xfrm>
          <a:prstGeom prst="rect">
            <a:avLst/>
          </a:prstGeom>
          <a:noFill/>
          <a:ln>
            <a:noFill/>
          </a:ln>
        </p:spPr>
        <p:txBody>
          <a:bodyPr spcFirstLastPara="1" wrap="square" lIns="68575" tIns="34275" rIns="68575" bIns="34275" anchor="b" anchorCtr="0">
            <a:normAutofit/>
          </a:bodyPr>
          <a:lstStyle>
            <a:lvl1pPr lvl="0" algn="r" rtl="0">
              <a:lnSpc>
                <a:spcPct val="90000"/>
              </a:lnSpc>
              <a:spcBef>
                <a:spcPts val="0"/>
              </a:spcBef>
              <a:spcAft>
                <a:spcPts val="0"/>
              </a:spcAft>
              <a:buClr>
                <a:schemeClr val="accent3"/>
              </a:buClr>
              <a:buSzPts val="3000"/>
              <a:buFont typeface="Calibri"/>
              <a:buNone/>
              <a:defRPr sz="3000">
                <a:solidFill>
                  <a:schemeClr val="accent3"/>
                </a:solidFill>
                <a:latin typeface="Calibri"/>
                <a:ea typeface="Calibri"/>
                <a:cs typeface="Calibri"/>
                <a:sym typeface="Calibri"/>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332" name="Google Shape;332;p52"/>
          <p:cNvSpPr txBox="1">
            <a:spLocks noGrp="1"/>
          </p:cNvSpPr>
          <p:nvPr>
            <p:ph type="subTitle" idx="1"/>
          </p:nvPr>
        </p:nvSpPr>
        <p:spPr>
          <a:xfrm>
            <a:off x="2274289" y="1682069"/>
            <a:ext cx="6039600" cy="1015200"/>
          </a:xfrm>
          <a:prstGeom prst="rect">
            <a:avLst/>
          </a:prstGeom>
          <a:noFill/>
          <a:ln>
            <a:noFill/>
          </a:ln>
        </p:spPr>
        <p:txBody>
          <a:bodyPr spcFirstLastPara="1" wrap="square" lIns="68575" tIns="34275" rIns="68575" bIns="34275" anchor="t" anchorCtr="0">
            <a:normAutofit/>
          </a:bodyPr>
          <a:lstStyle>
            <a:lvl1pPr lvl="0" algn="r" rtl="0">
              <a:lnSpc>
                <a:spcPct val="90000"/>
              </a:lnSpc>
              <a:spcBef>
                <a:spcPts val="800"/>
              </a:spcBef>
              <a:spcAft>
                <a:spcPts val="0"/>
              </a:spcAft>
              <a:buSzPts val="2000"/>
              <a:buNone/>
              <a:defRPr sz="2000">
                <a:solidFill>
                  <a:schemeClr val="accent3"/>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grpSp>
        <p:nvGrpSpPr>
          <p:cNvPr id="333" name="Google Shape;333;p52"/>
          <p:cNvGrpSpPr/>
          <p:nvPr/>
        </p:nvGrpSpPr>
        <p:grpSpPr>
          <a:xfrm>
            <a:off x="7179883" y="4783211"/>
            <a:ext cx="856351" cy="307755"/>
            <a:chOff x="9573177" y="6356349"/>
            <a:chExt cx="1141801" cy="410340"/>
          </a:xfrm>
        </p:grpSpPr>
        <p:sp>
          <p:nvSpPr>
            <p:cNvPr id="334" name="Google Shape;334;p52"/>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35" name="Google Shape;335;p52"/>
            <p:cNvPicPr preferRelativeResize="0"/>
            <p:nvPr/>
          </p:nvPicPr>
          <p:blipFill rotWithShape="1">
            <a:blip r:embed="rId2">
              <a:alphaModFix/>
            </a:blip>
            <a:srcRect/>
            <a:stretch/>
          </p:blipFill>
          <p:spPr>
            <a:xfrm>
              <a:off x="9573177" y="6356349"/>
              <a:ext cx="1141670" cy="401997"/>
            </a:xfrm>
            <a:prstGeom prst="rect">
              <a:avLst/>
            </a:prstGeom>
            <a:noFill/>
            <a:ln>
              <a:noFill/>
            </a:ln>
          </p:spPr>
        </p:pic>
      </p:grpSp>
      <p:grpSp>
        <p:nvGrpSpPr>
          <p:cNvPr id="336" name="Google Shape;336;p52"/>
          <p:cNvGrpSpPr/>
          <p:nvPr/>
        </p:nvGrpSpPr>
        <p:grpSpPr>
          <a:xfrm>
            <a:off x="8131499" y="4790815"/>
            <a:ext cx="856350" cy="300150"/>
            <a:chOff x="10841996" y="6387753"/>
            <a:chExt cx="1141800" cy="400200"/>
          </a:xfrm>
        </p:grpSpPr>
        <p:sp>
          <p:nvSpPr>
            <p:cNvPr id="337" name="Google Shape;337;p52"/>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38" name="Google Shape;338;p52"/>
            <p:cNvPicPr preferRelativeResize="0"/>
            <p:nvPr/>
          </p:nvPicPr>
          <p:blipFill rotWithShape="1">
            <a:blip r:embed="rId3">
              <a:alphaModFix/>
            </a:blip>
            <a:srcRect/>
            <a:stretch/>
          </p:blipFill>
          <p:spPr>
            <a:xfrm>
              <a:off x="10883140" y="6406085"/>
              <a:ext cx="1045208" cy="366437"/>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7"/>
                                        </p:tgtEl>
                                        <p:attrNameLst>
                                          <p:attrName>style.visibility</p:attrName>
                                        </p:attrNameLst>
                                      </p:cBhvr>
                                      <p:to>
                                        <p:strVal val="visible"/>
                                      </p:to>
                                    </p:set>
                                    <p:anim calcmode="lin" valueType="num">
                                      <p:cBhvr additive="base">
                                        <p:cTn id="7" dur="1500"/>
                                        <p:tgtEl>
                                          <p:spTgt spid="327"/>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100"/>
                                  </p:stCondLst>
                                  <p:childTnLst>
                                    <p:set>
                                      <p:cBhvr>
                                        <p:cTn id="9" dur="1" fill="hold">
                                          <p:stCondLst>
                                            <p:cond delay="0"/>
                                          </p:stCondLst>
                                        </p:cTn>
                                        <p:tgtEl>
                                          <p:spTgt spid="328"/>
                                        </p:tgtEl>
                                        <p:attrNameLst>
                                          <p:attrName>style.visibility</p:attrName>
                                        </p:attrNameLst>
                                      </p:cBhvr>
                                      <p:to>
                                        <p:strVal val="visible"/>
                                      </p:to>
                                    </p:set>
                                    <p:anim calcmode="lin" valueType="num">
                                      <p:cBhvr additive="base">
                                        <p:cTn id="10" dur="1500"/>
                                        <p:tgtEl>
                                          <p:spTgt spid="328"/>
                                        </p:tgtEl>
                                        <p:attrNameLst>
                                          <p:attrName>ppt_x</p:attrName>
                                        </p:attrNameLst>
                                      </p:cBhvr>
                                      <p:tavLst>
                                        <p:tav tm="0">
                                          <p:val>
                                            <p:strVal val="#ppt_x-1"/>
                                          </p:val>
                                        </p:tav>
                                        <p:tav tm="100000">
                                          <p:val>
                                            <p:strVal val="#ppt_x"/>
                                          </p:val>
                                        </p:tav>
                                      </p:tavLst>
                                    </p:anim>
                                  </p:childTnLst>
                                </p:cTn>
                              </p:par>
                              <p:par>
                                <p:cTn id="11" presetID="2" presetClass="entr" presetSubtype="8" fill="hold" nodeType="withEffect">
                                  <p:stCondLst>
                                    <p:cond delay="200"/>
                                  </p:stCondLst>
                                  <p:childTnLst>
                                    <p:set>
                                      <p:cBhvr>
                                        <p:cTn id="12" dur="1" fill="hold">
                                          <p:stCondLst>
                                            <p:cond delay="0"/>
                                          </p:stCondLst>
                                        </p:cTn>
                                        <p:tgtEl>
                                          <p:spTgt spid="329"/>
                                        </p:tgtEl>
                                        <p:attrNameLst>
                                          <p:attrName>style.visibility</p:attrName>
                                        </p:attrNameLst>
                                      </p:cBhvr>
                                      <p:to>
                                        <p:strVal val="visible"/>
                                      </p:to>
                                    </p:set>
                                    <p:anim calcmode="lin" valueType="num">
                                      <p:cBhvr additive="base">
                                        <p:cTn id="13" dur="1500"/>
                                        <p:tgtEl>
                                          <p:spTgt spid="329"/>
                                        </p:tgtEl>
                                        <p:attrNameLst>
                                          <p:attrName>ppt_x</p:attrName>
                                        </p:attrNameLst>
                                      </p:cBhvr>
                                      <p:tavLst>
                                        <p:tav tm="0">
                                          <p:val>
                                            <p:strVal val="#ppt_x-1"/>
                                          </p:val>
                                        </p:tav>
                                        <p:tav tm="100000">
                                          <p:val>
                                            <p:strVal val="#ppt_x"/>
                                          </p:val>
                                        </p:tav>
                                      </p:tavLst>
                                    </p:anim>
                                  </p:childTnLst>
                                </p:cTn>
                              </p:par>
                              <p:par>
                                <p:cTn id="14" presetID="2" presetClass="entr" presetSubtype="8" fill="hold" nodeType="withEffect">
                                  <p:stCondLst>
                                    <p:cond delay="300"/>
                                  </p:stCondLst>
                                  <p:childTnLst>
                                    <p:set>
                                      <p:cBhvr>
                                        <p:cTn id="15" dur="1" fill="hold">
                                          <p:stCondLst>
                                            <p:cond delay="0"/>
                                          </p:stCondLst>
                                        </p:cTn>
                                        <p:tgtEl>
                                          <p:spTgt spid="330"/>
                                        </p:tgtEl>
                                        <p:attrNameLst>
                                          <p:attrName>style.visibility</p:attrName>
                                        </p:attrNameLst>
                                      </p:cBhvr>
                                      <p:to>
                                        <p:strVal val="visible"/>
                                      </p:to>
                                    </p:set>
                                    <p:anim calcmode="lin" valueType="num">
                                      <p:cBhvr additive="base">
                                        <p:cTn id="16" dur="1500"/>
                                        <p:tgtEl>
                                          <p:spTgt spid="330"/>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hapter slide 3 - Light">
  <p:cSld name="Chapter slide 3 - Light">
    <p:bg>
      <p:bgPr>
        <a:solidFill>
          <a:schemeClr val="lt1"/>
        </a:solidFill>
        <a:effectLst/>
      </p:bgPr>
    </p:bg>
    <p:spTree>
      <p:nvGrpSpPr>
        <p:cNvPr id="1" name="Shape 339"/>
        <p:cNvGrpSpPr/>
        <p:nvPr/>
      </p:nvGrpSpPr>
      <p:grpSpPr>
        <a:xfrm>
          <a:off x="0" y="0"/>
          <a:ext cx="0" cy="0"/>
          <a:chOff x="0" y="0"/>
          <a:chExt cx="0" cy="0"/>
        </a:xfrm>
      </p:grpSpPr>
      <p:sp>
        <p:nvSpPr>
          <p:cNvPr id="340" name="Google Shape;340;p53"/>
          <p:cNvSpPr/>
          <p:nvPr/>
        </p:nvSpPr>
        <p:spPr>
          <a:xfrm>
            <a:off x="536603" y="637535"/>
            <a:ext cx="8070900" cy="3868500"/>
          </a:xfrm>
          <a:prstGeom prst="rect">
            <a:avLst/>
          </a:prstGeom>
          <a:solidFill>
            <a:srgbClr val="3B3B3B">
              <a:alpha val="157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41" name="Google Shape;341;p53"/>
          <p:cNvSpPr/>
          <p:nvPr/>
        </p:nvSpPr>
        <p:spPr>
          <a:xfrm>
            <a:off x="3336352" y="-19929"/>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2"/>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42" name="Google Shape;342;p53"/>
          <p:cNvSpPr/>
          <p:nvPr/>
        </p:nvSpPr>
        <p:spPr>
          <a:xfrm>
            <a:off x="3793373" y="-19929"/>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733199" y="10465594"/>
                  <a:pt x="2912269" y="8712994"/>
                </a:cubicBezTo>
                <a:cubicBezTo>
                  <a:pt x="3198019" y="5912644"/>
                  <a:pt x="4205764" y="7573804"/>
                  <a:pt x="5550694" y="6779419"/>
                </a:cubicBezTo>
                <a:cubicBezTo>
                  <a:pt x="5969794" y="6531769"/>
                  <a:pt x="7274719" y="5369719"/>
                  <a:pt x="8208169" y="5369719"/>
                </a:cubicBezTo>
                <a:cubicBezTo>
                  <a:pt x="8208169" y="5369719"/>
                  <a:pt x="6017419" y="5245894"/>
                  <a:pt x="5436394" y="4302919"/>
                </a:cubicBezTo>
                <a:cubicBezTo>
                  <a:pt x="4855369" y="3359944"/>
                  <a:pt x="6322219" y="2045494"/>
                  <a:pt x="4655344" y="1531144"/>
                </a:cubicBezTo>
                <a:cubicBezTo>
                  <a:pt x="2988469" y="1016794"/>
                  <a:pt x="1521619" y="1712119"/>
                  <a:pt x="7144" y="7144"/>
                </a:cubicBezTo>
                <a:close/>
              </a:path>
            </a:pathLst>
          </a:custGeom>
          <a:solidFill>
            <a:schemeClr val="accent3"/>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43" name="Google Shape;343;p53"/>
          <p:cNvSpPr/>
          <p:nvPr/>
        </p:nvSpPr>
        <p:spPr>
          <a:xfrm>
            <a:off x="4745501" y="-19929"/>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rgbClr val="6996B5"/>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44" name="Google Shape;344;p53"/>
          <p:cNvSpPr/>
          <p:nvPr/>
        </p:nvSpPr>
        <p:spPr>
          <a:xfrm>
            <a:off x="5378213" y="-76984"/>
            <a:ext cx="7023711" cy="5225486"/>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298859" y="10144601"/>
                  <a:pt x="2912269" y="8712994"/>
                </a:cubicBezTo>
                <a:cubicBezTo>
                  <a:pt x="3826669" y="657939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4"/>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45" name="Google Shape;345;p53"/>
          <p:cNvSpPr/>
          <p:nvPr/>
        </p:nvSpPr>
        <p:spPr>
          <a:xfrm>
            <a:off x="7754577" y="-4711068"/>
            <a:ext cx="377190" cy="34290"/>
          </a:xfrm>
          <a:custGeom>
            <a:avLst/>
            <a:gdLst/>
            <a:ahLst/>
            <a:cxnLst/>
            <a:rect l="l" t="t" r="r" b="b"/>
            <a:pathLst>
              <a:path w="104775" h="9525" extrusionOk="0">
                <a:moveTo>
                  <a:pt x="102394" y="7990"/>
                </a:moveTo>
                <a:lnTo>
                  <a:pt x="7144" y="7990"/>
                </a:lnTo>
                <a:cubicBezTo>
                  <a:pt x="68104" y="6085"/>
                  <a:pt x="102394" y="7990"/>
                  <a:pt x="102394" y="7990"/>
                </a:cubicBezTo>
                <a:close/>
              </a:path>
            </a:pathLst>
          </a:custGeom>
          <a:solidFill>
            <a:srgbClr val="1B14FF"/>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46" name="Google Shape;346;p53"/>
          <p:cNvSpPr txBox="1">
            <a:spLocks noGrp="1"/>
          </p:cNvSpPr>
          <p:nvPr>
            <p:ph type="title"/>
          </p:nvPr>
        </p:nvSpPr>
        <p:spPr>
          <a:xfrm>
            <a:off x="825388" y="1379303"/>
            <a:ext cx="6019800" cy="12423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accent3"/>
              </a:buClr>
              <a:buSzPts val="3000"/>
              <a:buFont typeface="Calibri"/>
              <a:buNone/>
              <a:defRPr sz="3000">
                <a:solidFill>
                  <a:schemeClr val="accent3"/>
                </a:solidFill>
                <a:latin typeface="Calibri"/>
                <a:ea typeface="Calibri"/>
                <a:cs typeface="Calibri"/>
                <a:sym typeface="Calibri"/>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347" name="Google Shape;347;p53"/>
          <p:cNvSpPr txBox="1">
            <a:spLocks noGrp="1"/>
          </p:cNvSpPr>
          <p:nvPr>
            <p:ph type="subTitle" idx="1"/>
          </p:nvPr>
        </p:nvSpPr>
        <p:spPr>
          <a:xfrm>
            <a:off x="825388" y="2788459"/>
            <a:ext cx="6039600" cy="10152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SzPts val="2000"/>
              <a:buNone/>
              <a:defRPr sz="2000">
                <a:solidFill>
                  <a:schemeClr val="accent3"/>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grpSp>
        <p:nvGrpSpPr>
          <p:cNvPr id="348" name="Google Shape;348;p53"/>
          <p:cNvGrpSpPr/>
          <p:nvPr/>
        </p:nvGrpSpPr>
        <p:grpSpPr>
          <a:xfrm>
            <a:off x="88898" y="4757810"/>
            <a:ext cx="856351" cy="307755"/>
            <a:chOff x="9573177" y="6356349"/>
            <a:chExt cx="1141801" cy="410340"/>
          </a:xfrm>
        </p:grpSpPr>
        <p:sp>
          <p:nvSpPr>
            <p:cNvPr id="349" name="Google Shape;349;p53"/>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50" name="Google Shape;350;p53"/>
            <p:cNvPicPr preferRelativeResize="0"/>
            <p:nvPr/>
          </p:nvPicPr>
          <p:blipFill rotWithShape="1">
            <a:blip r:embed="rId2">
              <a:alphaModFix/>
            </a:blip>
            <a:srcRect/>
            <a:stretch/>
          </p:blipFill>
          <p:spPr>
            <a:xfrm>
              <a:off x="9573177" y="6356349"/>
              <a:ext cx="1141670" cy="401997"/>
            </a:xfrm>
            <a:prstGeom prst="rect">
              <a:avLst/>
            </a:prstGeom>
            <a:noFill/>
            <a:ln>
              <a:noFill/>
            </a:ln>
          </p:spPr>
        </p:pic>
      </p:grpSp>
      <p:grpSp>
        <p:nvGrpSpPr>
          <p:cNvPr id="351" name="Google Shape;351;p53"/>
          <p:cNvGrpSpPr/>
          <p:nvPr/>
        </p:nvGrpSpPr>
        <p:grpSpPr>
          <a:xfrm>
            <a:off x="1040513" y="4765415"/>
            <a:ext cx="856350" cy="300150"/>
            <a:chOff x="10841996" y="6387753"/>
            <a:chExt cx="1141800" cy="400200"/>
          </a:xfrm>
        </p:grpSpPr>
        <p:sp>
          <p:nvSpPr>
            <p:cNvPr id="352" name="Google Shape;352;p53"/>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53" name="Google Shape;353;p53"/>
            <p:cNvPicPr preferRelativeResize="0"/>
            <p:nvPr/>
          </p:nvPicPr>
          <p:blipFill rotWithShape="1">
            <a:blip r:embed="rId3">
              <a:alphaModFix/>
            </a:blip>
            <a:srcRect/>
            <a:stretch/>
          </p:blipFill>
          <p:spPr>
            <a:xfrm>
              <a:off x="10883140" y="6406085"/>
              <a:ext cx="1045208" cy="366437"/>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100"/>
                                  </p:stCondLst>
                                  <p:childTnLst>
                                    <p:set>
                                      <p:cBhvr>
                                        <p:cTn id="6" dur="1" fill="hold">
                                          <p:stCondLst>
                                            <p:cond delay="0"/>
                                          </p:stCondLst>
                                        </p:cTn>
                                        <p:tgtEl>
                                          <p:spTgt spid="344"/>
                                        </p:tgtEl>
                                        <p:attrNameLst>
                                          <p:attrName>style.visibility</p:attrName>
                                        </p:attrNameLst>
                                      </p:cBhvr>
                                      <p:to>
                                        <p:strVal val="visible"/>
                                      </p:to>
                                    </p:set>
                                    <p:anim calcmode="lin" valueType="num">
                                      <p:cBhvr additive="base">
                                        <p:cTn id="7" dur="1500"/>
                                        <p:tgtEl>
                                          <p:spTgt spid="344"/>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200"/>
                                  </p:stCondLst>
                                  <p:childTnLst>
                                    <p:set>
                                      <p:cBhvr>
                                        <p:cTn id="9" dur="1" fill="hold">
                                          <p:stCondLst>
                                            <p:cond delay="0"/>
                                          </p:stCondLst>
                                        </p:cTn>
                                        <p:tgtEl>
                                          <p:spTgt spid="343"/>
                                        </p:tgtEl>
                                        <p:attrNameLst>
                                          <p:attrName>style.visibility</p:attrName>
                                        </p:attrNameLst>
                                      </p:cBhvr>
                                      <p:to>
                                        <p:strVal val="visible"/>
                                      </p:to>
                                    </p:set>
                                    <p:anim calcmode="lin" valueType="num">
                                      <p:cBhvr additive="base">
                                        <p:cTn id="10" dur="1500"/>
                                        <p:tgtEl>
                                          <p:spTgt spid="343"/>
                                        </p:tgtEl>
                                        <p:attrNameLst>
                                          <p:attrName>ppt_x</p:attrName>
                                        </p:attrNameLst>
                                      </p:cBhvr>
                                      <p:tavLst>
                                        <p:tav tm="0">
                                          <p:val>
                                            <p:strVal val="#ppt_x-1"/>
                                          </p:val>
                                        </p:tav>
                                        <p:tav tm="100000">
                                          <p:val>
                                            <p:strVal val="#ppt_x"/>
                                          </p:val>
                                        </p:tav>
                                      </p:tavLst>
                                    </p:anim>
                                  </p:childTnLst>
                                </p:cTn>
                              </p:par>
                              <p:par>
                                <p:cTn id="11" presetID="2" presetClass="entr" presetSubtype="8" fill="hold" nodeType="withEffect">
                                  <p:stCondLst>
                                    <p:cond delay="300"/>
                                  </p:stCondLst>
                                  <p:childTnLst>
                                    <p:set>
                                      <p:cBhvr>
                                        <p:cTn id="12" dur="1" fill="hold">
                                          <p:stCondLst>
                                            <p:cond delay="0"/>
                                          </p:stCondLst>
                                        </p:cTn>
                                        <p:tgtEl>
                                          <p:spTgt spid="342"/>
                                        </p:tgtEl>
                                        <p:attrNameLst>
                                          <p:attrName>style.visibility</p:attrName>
                                        </p:attrNameLst>
                                      </p:cBhvr>
                                      <p:to>
                                        <p:strVal val="visible"/>
                                      </p:to>
                                    </p:set>
                                    <p:anim calcmode="lin" valueType="num">
                                      <p:cBhvr additive="base">
                                        <p:cTn id="13" dur="1500"/>
                                        <p:tgtEl>
                                          <p:spTgt spid="342"/>
                                        </p:tgtEl>
                                        <p:attrNameLst>
                                          <p:attrName>ppt_x</p:attrName>
                                        </p:attrNameLst>
                                      </p:cBhvr>
                                      <p:tavLst>
                                        <p:tav tm="0">
                                          <p:val>
                                            <p:strVal val="#ppt_x-1"/>
                                          </p:val>
                                        </p:tav>
                                        <p:tav tm="100000">
                                          <p:val>
                                            <p:strVal val="#ppt_x"/>
                                          </p:val>
                                        </p:tav>
                                      </p:tavLst>
                                    </p:anim>
                                  </p:childTnLst>
                                </p:cTn>
                              </p:par>
                              <p:par>
                                <p:cTn id="14" presetID="2" presetClass="entr" presetSubtype="8" fill="hold" nodeType="withEffect">
                                  <p:stCondLst>
                                    <p:cond delay="400"/>
                                  </p:stCondLst>
                                  <p:childTnLst>
                                    <p:set>
                                      <p:cBhvr>
                                        <p:cTn id="15" dur="1" fill="hold">
                                          <p:stCondLst>
                                            <p:cond delay="0"/>
                                          </p:stCondLst>
                                        </p:cTn>
                                        <p:tgtEl>
                                          <p:spTgt spid="341"/>
                                        </p:tgtEl>
                                        <p:attrNameLst>
                                          <p:attrName>style.visibility</p:attrName>
                                        </p:attrNameLst>
                                      </p:cBhvr>
                                      <p:to>
                                        <p:strVal val="visible"/>
                                      </p:to>
                                    </p:set>
                                    <p:anim calcmode="lin" valueType="num">
                                      <p:cBhvr additive="base">
                                        <p:cTn id="16" dur="1500"/>
                                        <p:tgtEl>
                                          <p:spTgt spid="341"/>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hapter slide 3 - Dark">
  <p:cSld name="Chapter slide 3 - Dark">
    <p:bg>
      <p:bgPr>
        <a:gradFill>
          <a:gsLst>
            <a:gs pos="0">
              <a:schemeClr val="accent3"/>
            </a:gs>
            <a:gs pos="45000">
              <a:schemeClr val="accent3"/>
            </a:gs>
            <a:gs pos="100000">
              <a:srgbClr val="112C58"/>
            </a:gs>
          </a:gsLst>
          <a:path path="circle">
            <a:fillToRect l="100000" t="100000"/>
          </a:path>
          <a:tileRect r="-100000" b="-100000"/>
        </a:gradFill>
        <a:effectLst/>
      </p:bgPr>
    </p:bg>
    <p:spTree>
      <p:nvGrpSpPr>
        <p:cNvPr id="1" name="Shape 354"/>
        <p:cNvGrpSpPr/>
        <p:nvPr/>
      </p:nvGrpSpPr>
      <p:grpSpPr>
        <a:xfrm>
          <a:off x="0" y="0"/>
          <a:ext cx="0" cy="0"/>
          <a:chOff x="0" y="0"/>
          <a:chExt cx="0" cy="0"/>
        </a:xfrm>
      </p:grpSpPr>
      <p:sp>
        <p:nvSpPr>
          <p:cNvPr id="355" name="Google Shape;355;p54"/>
          <p:cNvSpPr/>
          <p:nvPr/>
        </p:nvSpPr>
        <p:spPr>
          <a:xfrm>
            <a:off x="650903" y="751835"/>
            <a:ext cx="8070900" cy="3868500"/>
          </a:xfrm>
          <a:prstGeom prst="rect">
            <a:avLst/>
          </a:prstGeom>
          <a:solidFill>
            <a:schemeClr val="lt1">
              <a:alpha val="549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56" name="Google Shape;356;p54"/>
          <p:cNvSpPr/>
          <p:nvPr/>
        </p:nvSpPr>
        <p:spPr>
          <a:xfrm>
            <a:off x="536603" y="637535"/>
            <a:ext cx="8070900" cy="3868500"/>
          </a:xfrm>
          <a:prstGeom prst="rect">
            <a:avLst/>
          </a:prstGeom>
          <a:solidFill>
            <a:srgbClr val="3B3B3B">
              <a:alpha val="157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57" name="Google Shape;357;p54"/>
          <p:cNvSpPr/>
          <p:nvPr/>
        </p:nvSpPr>
        <p:spPr>
          <a:xfrm>
            <a:off x="3336352" y="-19929"/>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2"/>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58" name="Google Shape;358;p54"/>
          <p:cNvSpPr/>
          <p:nvPr/>
        </p:nvSpPr>
        <p:spPr>
          <a:xfrm>
            <a:off x="3793373" y="-19929"/>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733199" y="10465594"/>
                  <a:pt x="2912269" y="8712994"/>
                </a:cubicBezTo>
                <a:cubicBezTo>
                  <a:pt x="3198019" y="5912644"/>
                  <a:pt x="4205764" y="7573804"/>
                  <a:pt x="5550694" y="6779419"/>
                </a:cubicBezTo>
                <a:cubicBezTo>
                  <a:pt x="5969794" y="6531769"/>
                  <a:pt x="7274719" y="5369719"/>
                  <a:pt x="8208169" y="5369719"/>
                </a:cubicBezTo>
                <a:cubicBezTo>
                  <a:pt x="8208169" y="5369719"/>
                  <a:pt x="6017419" y="5245894"/>
                  <a:pt x="5436394" y="4302919"/>
                </a:cubicBezTo>
                <a:cubicBezTo>
                  <a:pt x="4855369" y="3359944"/>
                  <a:pt x="6322219" y="2045494"/>
                  <a:pt x="4655344" y="1531144"/>
                </a:cubicBezTo>
                <a:cubicBezTo>
                  <a:pt x="2988469" y="1016794"/>
                  <a:pt x="1521619" y="1712119"/>
                  <a:pt x="7144" y="7144"/>
                </a:cubicBezTo>
                <a:close/>
              </a:path>
            </a:pathLst>
          </a:custGeom>
          <a:solidFill>
            <a:schemeClr val="accent3"/>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59" name="Google Shape;359;p54"/>
          <p:cNvSpPr/>
          <p:nvPr/>
        </p:nvSpPr>
        <p:spPr>
          <a:xfrm>
            <a:off x="4745501" y="-19929"/>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rgbClr val="6996B5"/>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60" name="Google Shape;360;p54"/>
          <p:cNvSpPr/>
          <p:nvPr/>
        </p:nvSpPr>
        <p:spPr>
          <a:xfrm>
            <a:off x="5378213" y="-76984"/>
            <a:ext cx="7023711" cy="5225486"/>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298859" y="10144601"/>
                  <a:pt x="2912269" y="8712994"/>
                </a:cubicBezTo>
                <a:cubicBezTo>
                  <a:pt x="3826669" y="657939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4"/>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61" name="Google Shape;361;p54"/>
          <p:cNvSpPr/>
          <p:nvPr/>
        </p:nvSpPr>
        <p:spPr>
          <a:xfrm>
            <a:off x="7754577" y="-4711068"/>
            <a:ext cx="377190" cy="34290"/>
          </a:xfrm>
          <a:custGeom>
            <a:avLst/>
            <a:gdLst/>
            <a:ahLst/>
            <a:cxnLst/>
            <a:rect l="l" t="t" r="r" b="b"/>
            <a:pathLst>
              <a:path w="104775" h="9525" extrusionOk="0">
                <a:moveTo>
                  <a:pt x="102394" y="7990"/>
                </a:moveTo>
                <a:lnTo>
                  <a:pt x="7144" y="7990"/>
                </a:lnTo>
                <a:cubicBezTo>
                  <a:pt x="68104" y="6085"/>
                  <a:pt x="102394" y="7990"/>
                  <a:pt x="102394" y="7990"/>
                </a:cubicBezTo>
                <a:close/>
              </a:path>
            </a:pathLst>
          </a:custGeom>
          <a:solidFill>
            <a:srgbClr val="1B14FF"/>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62" name="Google Shape;362;p54"/>
          <p:cNvSpPr txBox="1">
            <a:spLocks noGrp="1"/>
          </p:cNvSpPr>
          <p:nvPr>
            <p:ph type="title"/>
          </p:nvPr>
        </p:nvSpPr>
        <p:spPr>
          <a:xfrm>
            <a:off x="825388" y="1379303"/>
            <a:ext cx="6019800" cy="12423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lt1"/>
              </a:buClr>
              <a:buSzPts val="3000"/>
              <a:buFont typeface="Calibri"/>
              <a:buNone/>
              <a:defRPr sz="3000">
                <a:solidFill>
                  <a:schemeClr val="lt1"/>
                </a:solidFill>
                <a:latin typeface="Calibri"/>
                <a:ea typeface="Calibri"/>
                <a:cs typeface="Calibri"/>
                <a:sym typeface="Calibri"/>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363" name="Google Shape;363;p54"/>
          <p:cNvSpPr txBox="1">
            <a:spLocks noGrp="1"/>
          </p:cNvSpPr>
          <p:nvPr>
            <p:ph type="subTitle" idx="1"/>
          </p:nvPr>
        </p:nvSpPr>
        <p:spPr>
          <a:xfrm>
            <a:off x="825388" y="2788459"/>
            <a:ext cx="6039600" cy="10152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SzPts val="2000"/>
              <a:buNone/>
              <a:defRPr sz="2000">
                <a:solidFill>
                  <a:schemeClr val="lt1"/>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grpSp>
        <p:nvGrpSpPr>
          <p:cNvPr id="364" name="Google Shape;364;p54"/>
          <p:cNvGrpSpPr/>
          <p:nvPr/>
        </p:nvGrpSpPr>
        <p:grpSpPr>
          <a:xfrm>
            <a:off x="88898" y="4757810"/>
            <a:ext cx="856351" cy="307755"/>
            <a:chOff x="9573177" y="6356349"/>
            <a:chExt cx="1141801" cy="410340"/>
          </a:xfrm>
        </p:grpSpPr>
        <p:sp>
          <p:nvSpPr>
            <p:cNvPr id="365" name="Google Shape;365;p54"/>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66" name="Google Shape;366;p54"/>
            <p:cNvPicPr preferRelativeResize="0"/>
            <p:nvPr/>
          </p:nvPicPr>
          <p:blipFill rotWithShape="1">
            <a:blip r:embed="rId2">
              <a:alphaModFix/>
            </a:blip>
            <a:srcRect/>
            <a:stretch/>
          </p:blipFill>
          <p:spPr>
            <a:xfrm>
              <a:off x="9573177" y="6356349"/>
              <a:ext cx="1141670" cy="401997"/>
            </a:xfrm>
            <a:prstGeom prst="rect">
              <a:avLst/>
            </a:prstGeom>
            <a:noFill/>
            <a:ln>
              <a:noFill/>
            </a:ln>
          </p:spPr>
        </p:pic>
      </p:grpSp>
      <p:grpSp>
        <p:nvGrpSpPr>
          <p:cNvPr id="367" name="Google Shape;367;p54"/>
          <p:cNvGrpSpPr/>
          <p:nvPr/>
        </p:nvGrpSpPr>
        <p:grpSpPr>
          <a:xfrm>
            <a:off x="1040513" y="4765415"/>
            <a:ext cx="856350" cy="300150"/>
            <a:chOff x="10841996" y="6387753"/>
            <a:chExt cx="1141800" cy="400200"/>
          </a:xfrm>
        </p:grpSpPr>
        <p:sp>
          <p:nvSpPr>
            <p:cNvPr id="368" name="Google Shape;368;p54"/>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69" name="Google Shape;369;p54"/>
            <p:cNvPicPr preferRelativeResize="0"/>
            <p:nvPr/>
          </p:nvPicPr>
          <p:blipFill rotWithShape="1">
            <a:blip r:embed="rId3">
              <a:alphaModFix/>
            </a:blip>
            <a:srcRect/>
            <a:stretch/>
          </p:blipFill>
          <p:spPr>
            <a:xfrm>
              <a:off x="10883140" y="6406085"/>
              <a:ext cx="1045208" cy="366437"/>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100"/>
                                  </p:stCondLst>
                                  <p:childTnLst>
                                    <p:set>
                                      <p:cBhvr>
                                        <p:cTn id="6" dur="1" fill="hold">
                                          <p:stCondLst>
                                            <p:cond delay="0"/>
                                          </p:stCondLst>
                                        </p:cTn>
                                        <p:tgtEl>
                                          <p:spTgt spid="360"/>
                                        </p:tgtEl>
                                        <p:attrNameLst>
                                          <p:attrName>style.visibility</p:attrName>
                                        </p:attrNameLst>
                                      </p:cBhvr>
                                      <p:to>
                                        <p:strVal val="visible"/>
                                      </p:to>
                                    </p:set>
                                    <p:anim calcmode="lin" valueType="num">
                                      <p:cBhvr additive="base">
                                        <p:cTn id="7" dur="1500"/>
                                        <p:tgtEl>
                                          <p:spTgt spid="360"/>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200"/>
                                  </p:stCondLst>
                                  <p:childTnLst>
                                    <p:set>
                                      <p:cBhvr>
                                        <p:cTn id="9" dur="1" fill="hold">
                                          <p:stCondLst>
                                            <p:cond delay="0"/>
                                          </p:stCondLst>
                                        </p:cTn>
                                        <p:tgtEl>
                                          <p:spTgt spid="359"/>
                                        </p:tgtEl>
                                        <p:attrNameLst>
                                          <p:attrName>style.visibility</p:attrName>
                                        </p:attrNameLst>
                                      </p:cBhvr>
                                      <p:to>
                                        <p:strVal val="visible"/>
                                      </p:to>
                                    </p:set>
                                    <p:anim calcmode="lin" valueType="num">
                                      <p:cBhvr additive="base">
                                        <p:cTn id="10" dur="1500"/>
                                        <p:tgtEl>
                                          <p:spTgt spid="359"/>
                                        </p:tgtEl>
                                        <p:attrNameLst>
                                          <p:attrName>ppt_x</p:attrName>
                                        </p:attrNameLst>
                                      </p:cBhvr>
                                      <p:tavLst>
                                        <p:tav tm="0">
                                          <p:val>
                                            <p:strVal val="#ppt_x-1"/>
                                          </p:val>
                                        </p:tav>
                                        <p:tav tm="100000">
                                          <p:val>
                                            <p:strVal val="#ppt_x"/>
                                          </p:val>
                                        </p:tav>
                                      </p:tavLst>
                                    </p:anim>
                                  </p:childTnLst>
                                </p:cTn>
                              </p:par>
                              <p:par>
                                <p:cTn id="11" presetID="2" presetClass="entr" presetSubtype="8" fill="hold" nodeType="withEffect">
                                  <p:stCondLst>
                                    <p:cond delay="300"/>
                                  </p:stCondLst>
                                  <p:childTnLst>
                                    <p:set>
                                      <p:cBhvr>
                                        <p:cTn id="12" dur="1" fill="hold">
                                          <p:stCondLst>
                                            <p:cond delay="0"/>
                                          </p:stCondLst>
                                        </p:cTn>
                                        <p:tgtEl>
                                          <p:spTgt spid="358"/>
                                        </p:tgtEl>
                                        <p:attrNameLst>
                                          <p:attrName>style.visibility</p:attrName>
                                        </p:attrNameLst>
                                      </p:cBhvr>
                                      <p:to>
                                        <p:strVal val="visible"/>
                                      </p:to>
                                    </p:set>
                                    <p:anim calcmode="lin" valueType="num">
                                      <p:cBhvr additive="base">
                                        <p:cTn id="13" dur="1500"/>
                                        <p:tgtEl>
                                          <p:spTgt spid="358"/>
                                        </p:tgtEl>
                                        <p:attrNameLst>
                                          <p:attrName>ppt_x</p:attrName>
                                        </p:attrNameLst>
                                      </p:cBhvr>
                                      <p:tavLst>
                                        <p:tav tm="0">
                                          <p:val>
                                            <p:strVal val="#ppt_x-1"/>
                                          </p:val>
                                        </p:tav>
                                        <p:tav tm="100000">
                                          <p:val>
                                            <p:strVal val="#ppt_x"/>
                                          </p:val>
                                        </p:tav>
                                      </p:tavLst>
                                    </p:anim>
                                  </p:childTnLst>
                                </p:cTn>
                              </p:par>
                              <p:par>
                                <p:cTn id="14" presetID="2" presetClass="entr" presetSubtype="8" fill="hold" nodeType="withEffect">
                                  <p:stCondLst>
                                    <p:cond delay="400"/>
                                  </p:stCondLst>
                                  <p:childTnLst>
                                    <p:set>
                                      <p:cBhvr>
                                        <p:cTn id="15" dur="1" fill="hold">
                                          <p:stCondLst>
                                            <p:cond delay="0"/>
                                          </p:stCondLst>
                                        </p:cTn>
                                        <p:tgtEl>
                                          <p:spTgt spid="357"/>
                                        </p:tgtEl>
                                        <p:attrNameLst>
                                          <p:attrName>style.visibility</p:attrName>
                                        </p:attrNameLst>
                                      </p:cBhvr>
                                      <p:to>
                                        <p:strVal val="visible"/>
                                      </p:to>
                                    </p:set>
                                    <p:anim calcmode="lin" valueType="num">
                                      <p:cBhvr additive="base">
                                        <p:cTn id="16" dur="1500"/>
                                        <p:tgtEl>
                                          <p:spTgt spid="357"/>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End slide">
  <p:cSld name="End slide">
    <p:bg>
      <p:bgPr>
        <a:blipFill>
          <a:blip r:embed="rId2">
            <a:alphaModFix/>
          </a:blip>
          <a:stretch>
            <a:fillRect/>
          </a:stretch>
        </a:blipFill>
        <a:effectLst/>
      </p:bgPr>
    </p:bg>
    <p:spTree>
      <p:nvGrpSpPr>
        <p:cNvPr id="1" name="Shape 370"/>
        <p:cNvGrpSpPr/>
        <p:nvPr/>
      </p:nvGrpSpPr>
      <p:grpSpPr>
        <a:xfrm>
          <a:off x="0" y="0"/>
          <a:ext cx="0" cy="0"/>
          <a:chOff x="0" y="0"/>
          <a:chExt cx="0" cy="0"/>
        </a:xfrm>
      </p:grpSpPr>
      <p:sp>
        <p:nvSpPr>
          <p:cNvPr id="371" name="Google Shape;371;p55"/>
          <p:cNvSpPr/>
          <p:nvPr/>
        </p:nvSpPr>
        <p:spPr>
          <a:xfrm>
            <a:off x="1" y="0"/>
            <a:ext cx="11692200" cy="5143500"/>
          </a:xfrm>
          <a:prstGeom prst="rect">
            <a:avLst/>
          </a:prstGeom>
          <a:solidFill>
            <a:schemeClr val="accent2">
              <a:alpha val="4627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72" name="Google Shape;372;p55"/>
          <p:cNvSpPr/>
          <p:nvPr/>
        </p:nvSpPr>
        <p:spPr>
          <a:xfrm>
            <a:off x="536603" y="637535"/>
            <a:ext cx="8070900" cy="3868500"/>
          </a:xfrm>
          <a:prstGeom prst="rect">
            <a:avLst/>
          </a:prstGeom>
          <a:solidFill>
            <a:srgbClr val="3B3B3B">
              <a:alpha val="157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73" name="Google Shape;373;p55"/>
          <p:cNvSpPr/>
          <p:nvPr/>
        </p:nvSpPr>
        <p:spPr>
          <a:xfrm>
            <a:off x="825389" y="2203062"/>
            <a:ext cx="4116000" cy="5307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pt-PT" sz="3000" b="1" i="0" u="none" strike="noStrike" cap="none">
                <a:solidFill>
                  <a:schemeClr val="lt1"/>
                </a:solidFill>
                <a:latin typeface="Calibri"/>
                <a:ea typeface="Calibri"/>
                <a:cs typeface="Calibri"/>
                <a:sym typeface="Calibri"/>
              </a:rPr>
              <a:t>Thank your for your time</a:t>
            </a:r>
            <a:endParaRPr sz="1100" b="0" i="0" u="none" strike="noStrike" cap="none">
              <a:solidFill>
                <a:srgbClr val="000000"/>
              </a:solidFill>
              <a:latin typeface="Arial"/>
              <a:ea typeface="Arial"/>
              <a:cs typeface="Arial"/>
              <a:sym typeface="Arial"/>
            </a:endParaRPr>
          </a:p>
        </p:txBody>
      </p:sp>
      <p:sp>
        <p:nvSpPr>
          <p:cNvPr id="374" name="Google Shape;374;p55"/>
          <p:cNvSpPr/>
          <p:nvPr/>
        </p:nvSpPr>
        <p:spPr>
          <a:xfrm>
            <a:off x="3336352" y="-19929"/>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2"/>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75" name="Google Shape;375;p55"/>
          <p:cNvSpPr/>
          <p:nvPr/>
        </p:nvSpPr>
        <p:spPr>
          <a:xfrm>
            <a:off x="3793373" y="-19929"/>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733199" y="10465594"/>
                  <a:pt x="2912269" y="8712994"/>
                </a:cubicBezTo>
                <a:cubicBezTo>
                  <a:pt x="3198019" y="5912644"/>
                  <a:pt x="4205764" y="7573804"/>
                  <a:pt x="5550694" y="6779419"/>
                </a:cubicBezTo>
                <a:cubicBezTo>
                  <a:pt x="5969794" y="6531769"/>
                  <a:pt x="7274719" y="5369719"/>
                  <a:pt x="8208169" y="5369719"/>
                </a:cubicBezTo>
                <a:cubicBezTo>
                  <a:pt x="8208169" y="5369719"/>
                  <a:pt x="6017419" y="5245894"/>
                  <a:pt x="5436394" y="4302919"/>
                </a:cubicBezTo>
                <a:cubicBezTo>
                  <a:pt x="4855369" y="3359944"/>
                  <a:pt x="6322219" y="2045494"/>
                  <a:pt x="4655344" y="1531144"/>
                </a:cubicBezTo>
                <a:cubicBezTo>
                  <a:pt x="2988469" y="1016794"/>
                  <a:pt x="1521619" y="1712119"/>
                  <a:pt x="7144" y="7144"/>
                </a:cubicBezTo>
                <a:close/>
              </a:path>
            </a:pathLst>
          </a:custGeom>
          <a:solidFill>
            <a:schemeClr val="accent3"/>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76" name="Google Shape;376;p55"/>
          <p:cNvSpPr/>
          <p:nvPr/>
        </p:nvSpPr>
        <p:spPr>
          <a:xfrm>
            <a:off x="4745501" y="-19929"/>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rgbClr val="6996B5"/>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77" name="Google Shape;377;p55"/>
          <p:cNvSpPr/>
          <p:nvPr/>
        </p:nvSpPr>
        <p:spPr>
          <a:xfrm>
            <a:off x="5378213" y="-76984"/>
            <a:ext cx="7023711" cy="5225486"/>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298859" y="10144601"/>
                  <a:pt x="2912269" y="8712994"/>
                </a:cubicBezTo>
                <a:cubicBezTo>
                  <a:pt x="3826669" y="657939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4"/>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78" name="Google Shape;378;p55"/>
          <p:cNvSpPr/>
          <p:nvPr/>
        </p:nvSpPr>
        <p:spPr>
          <a:xfrm>
            <a:off x="7754577" y="-4711068"/>
            <a:ext cx="377190" cy="34290"/>
          </a:xfrm>
          <a:custGeom>
            <a:avLst/>
            <a:gdLst/>
            <a:ahLst/>
            <a:cxnLst/>
            <a:rect l="l" t="t" r="r" b="b"/>
            <a:pathLst>
              <a:path w="104775" h="9525" extrusionOk="0">
                <a:moveTo>
                  <a:pt x="102394" y="7990"/>
                </a:moveTo>
                <a:lnTo>
                  <a:pt x="7144" y="7990"/>
                </a:lnTo>
                <a:cubicBezTo>
                  <a:pt x="68104" y="6085"/>
                  <a:pt x="102394" y="7990"/>
                  <a:pt x="102394" y="7990"/>
                </a:cubicBezTo>
                <a:close/>
              </a:path>
            </a:pathLst>
          </a:custGeom>
          <a:solidFill>
            <a:srgbClr val="1B14FF"/>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79" name="Google Shape;379;p55"/>
          <p:cNvSpPr txBox="1">
            <a:spLocks noGrp="1"/>
          </p:cNvSpPr>
          <p:nvPr>
            <p:ph type="subTitle" idx="1"/>
          </p:nvPr>
        </p:nvSpPr>
        <p:spPr>
          <a:xfrm>
            <a:off x="825388" y="2788459"/>
            <a:ext cx="6039600" cy="10152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SzPts val="2000"/>
              <a:buNone/>
              <a:defRPr sz="2000">
                <a:solidFill>
                  <a:schemeClr val="lt1"/>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grpSp>
        <p:nvGrpSpPr>
          <p:cNvPr id="380" name="Google Shape;380;p55"/>
          <p:cNvGrpSpPr/>
          <p:nvPr/>
        </p:nvGrpSpPr>
        <p:grpSpPr>
          <a:xfrm>
            <a:off x="88898" y="4757810"/>
            <a:ext cx="856351" cy="307755"/>
            <a:chOff x="9573177" y="6356349"/>
            <a:chExt cx="1141801" cy="410340"/>
          </a:xfrm>
        </p:grpSpPr>
        <p:sp>
          <p:nvSpPr>
            <p:cNvPr id="381" name="Google Shape;381;p55"/>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82" name="Google Shape;382;p55"/>
            <p:cNvPicPr preferRelativeResize="0"/>
            <p:nvPr/>
          </p:nvPicPr>
          <p:blipFill rotWithShape="1">
            <a:blip r:embed="rId3">
              <a:alphaModFix/>
            </a:blip>
            <a:srcRect/>
            <a:stretch/>
          </p:blipFill>
          <p:spPr>
            <a:xfrm>
              <a:off x="9573177" y="6356349"/>
              <a:ext cx="1141670" cy="401997"/>
            </a:xfrm>
            <a:prstGeom prst="rect">
              <a:avLst/>
            </a:prstGeom>
            <a:noFill/>
            <a:ln>
              <a:noFill/>
            </a:ln>
          </p:spPr>
        </p:pic>
      </p:grpSp>
      <p:grpSp>
        <p:nvGrpSpPr>
          <p:cNvPr id="383" name="Google Shape;383;p55"/>
          <p:cNvGrpSpPr/>
          <p:nvPr/>
        </p:nvGrpSpPr>
        <p:grpSpPr>
          <a:xfrm>
            <a:off x="1040513" y="4765415"/>
            <a:ext cx="856350" cy="300150"/>
            <a:chOff x="10841996" y="6387753"/>
            <a:chExt cx="1141800" cy="400200"/>
          </a:xfrm>
        </p:grpSpPr>
        <p:sp>
          <p:nvSpPr>
            <p:cNvPr id="384" name="Google Shape;384;p55"/>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85" name="Google Shape;385;p55"/>
            <p:cNvPicPr preferRelativeResize="0"/>
            <p:nvPr/>
          </p:nvPicPr>
          <p:blipFill rotWithShape="1">
            <a:blip r:embed="rId4">
              <a:alphaModFix/>
            </a:blip>
            <a:srcRect/>
            <a:stretch/>
          </p:blipFill>
          <p:spPr>
            <a:xfrm>
              <a:off x="10883140" y="6406085"/>
              <a:ext cx="1045208" cy="366437"/>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100"/>
                                  </p:stCondLst>
                                  <p:childTnLst>
                                    <p:set>
                                      <p:cBhvr>
                                        <p:cTn id="6" dur="1" fill="hold">
                                          <p:stCondLst>
                                            <p:cond delay="0"/>
                                          </p:stCondLst>
                                        </p:cTn>
                                        <p:tgtEl>
                                          <p:spTgt spid="377"/>
                                        </p:tgtEl>
                                        <p:attrNameLst>
                                          <p:attrName>style.visibility</p:attrName>
                                        </p:attrNameLst>
                                      </p:cBhvr>
                                      <p:to>
                                        <p:strVal val="visible"/>
                                      </p:to>
                                    </p:set>
                                    <p:anim calcmode="lin" valueType="num">
                                      <p:cBhvr additive="base">
                                        <p:cTn id="7" dur="1500"/>
                                        <p:tgtEl>
                                          <p:spTgt spid="377"/>
                                        </p:tgtEl>
                                        <p:attrNameLst>
                                          <p:attrName>ppt_x</p:attrName>
                                        </p:attrNameLst>
                                      </p:cBhvr>
                                      <p:tavLst>
                                        <p:tav tm="0">
                                          <p:val>
                                            <p:strVal val="#ppt_x-1"/>
                                          </p:val>
                                        </p:tav>
                                        <p:tav tm="100000">
                                          <p:val>
                                            <p:strVal val="#ppt_x"/>
                                          </p:val>
                                        </p:tav>
                                      </p:tavLst>
                                    </p:anim>
                                  </p:childTnLst>
                                </p:cTn>
                              </p:par>
                              <p:par>
                                <p:cTn id="8" presetID="2" presetClass="entr" presetSubtype="8" fill="hold" nodeType="withEffect">
                                  <p:stCondLst>
                                    <p:cond delay="200"/>
                                  </p:stCondLst>
                                  <p:childTnLst>
                                    <p:set>
                                      <p:cBhvr>
                                        <p:cTn id="9" dur="1" fill="hold">
                                          <p:stCondLst>
                                            <p:cond delay="0"/>
                                          </p:stCondLst>
                                        </p:cTn>
                                        <p:tgtEl>
                                          <p:spTgt spid="376"/>
                                        </p:tgtEl>
                                        <p:attrNameLst>
                                          <p:attrName>style.visibility</p:attrName>
                                        </p:attrNameLst>
                                      </p:cBhvr>
                                      <p:to>
                                        <p:strVal val="visible"/>
                                      </p:to>
                                    </p:set>
                                    <p:anim calcmode="lin" valueType="num">
                                      <p:cBhvr additive="base">
                                        <p:cTn id="10" dur="1500"/>
                                        <p:tgtEl>
                                          <p:spTgt spid="376"/>
                                        </p:tgtEl>
                                        <p:attrNameLst>
                                          <p:attrName>ppt_x</p:attrName>
                                        </p:attrNameLst>
                                      </p:cBhvr>
                                      <p:tavLst>
                                        <p:tav tm="0">
                                          <p:val>
                                            <p:strVal val="#ppt_x-1"/>
                                          </p:val>
                                        </p:tav>
                                        <p:tav tm="100000">
                                          <p:val>
                                            <p:strVal val="#ppt_x"/>
                                          </p:val>
                                        </p:tav>
                                      </p:tavLst>
                                    </p:anim>
                                  </p:childTnLst>
                                </p:cTn>
                              </p:par>
                              <p:par>
                                <p:cTn id="11" presetID="2" presetClass="entr" presetSubtype="8" fill="hold" nodeType="withEffect">
                                  <p:stCondLst>
                                    <p:cond delay="300"/>
                                  </p:stCondLst>
                                  <p:childTnLst>
                                    <p:set>
                                      <p:cBhvr>
                                        <p:cTn id="12" dur="1" fill="hold">
                                          <p:stCondLst>
                                            <p:cond delay="0"/>
                                          </p:stCondLst>
                                        </p:cTn>
                                        <p:tgtEl>
                                          <p:spTgt spid="375"/>
                                        </p:tgtEl>
                                        <p:attrNameLst>
                                          <p:attrName>style.visibility</p:attrName>
                                        </p:attrNameLst>
                                      </p:cBhvr>
                                      <p:to>
                                        <p:strVal val="visible"/>
                                      </p:to>
                                    </p:set>
                                    <p:anim calcmode="lin" valueType="num">
                                      <p:cBhvr additive="base">
                                        <p:cTn id="13" dur="1500"/>
                                        <p:tgtEl>
                                          <p:spTgt spid="375"/>
                                        </p:tgtEl>
                                        <p:attrNameLst>
                                          <p:attrName>ppt_x</p:attrName>
                                        </p:attrNameLst>
                                      </p:cBhvr>
                                      <p:tavLst>
                                        <p:tav tm="0">
                                          <p:val>
                                            <p:strVal val="#ppt_x-1"/>
                                          </p:val>
                                        </p:tav>
                                        <p:tav tm="100000">
                                          <p:val>
                                            <p:strVal val="#ppt_x"/>
                                          </p:val>
                                        </p:tav>
                                      </p:tavLst>
                                    </p:anim>
                                  </p:childTnLst>
                                </p:cTn>
                              </p:par>
                              <p:par>
                                <p:cTn id="14" presetID="2" presetClass="entr" presetSubtype="8" fill="hold" nodeType="withEffect">
                                  <p:stCondLst>
                                    <p:cond delay="400"/>
                                  </p:stCondLst>
                                  <p:childTnLst>
                                    <p:set>
                                      <p:cBhvr>
                                        <p:cTn id="15" dur="1" fill="hold">
                                          <p:stCondLst>
                                            <p:cond delay="0"/>
                                          </p:stCondLst>
                                        </p:cTn>
                                        <p:tgtEl>
                                          <p:spTgt spid="374"/>
                                        </p:tgtEl>
                                        <p:attrNameLst>
                                          <p:attrName>style.visibility</p:attrName>
                                        </p:attrNameLst>
                                      </p:cBhvr>
                                      <p:to>
                                        <p:strVal val="visible"/>
                                      </p:to>
                                    </p:set>
                                    <p:anim calcmode="lin" valueType="num">
                                      <p:cBhvr additive="base">
                                        <p:cTn id="16" dur="1500"/>
                                        <p:tgtEl>
                                          <p:spTgt spid="374"/>
                                        </p:tgtEl>
                                        <p:attrNameLst>
                                          <p:attrName>ppt_x</p:attrName>
                                        </p:attrNameLst>
                                      </p:cBhvr>
                                      <p:tavLst>
                                        <p:tav tm="0">
                                          <p:val>
                                            <p:strVal val="#ppt_x-1"/>
                                          </p:val>
                                        </p:tav>
                                        <p:tav tm="100000">
                                          <p:val>
                                            <p:strVal val="#ppt_x"/>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73"/>
                                        </p:tgtEl>
                                        <p:attrNameLst>
                                          <p:attrName>style.visibility</p:attrName>
                                        </p:attrNameLst>
                                      </p:cBhvr>
                                      <p:to>
                                        <p:strVal val="visible"/>
                                      </p:to>
                                    </p:set>
                                    <p:animEffect transition="in" filter="fade">
                                      <p:cBhvr>
                                        <p:cTn id="20" dur="500"/>
                                        <p:tgtEl>
                                          <p:spTgt spid="373"/>
                                        </p:tgtEl>
                                      </p:cBhvr>
                                    </p:animEffect>
                                  </p:childTnLst>
                                </p:cTn>
                              </p:par>
                              <p:par>
                                <p:cTn id="21" presetID="10" presetClass="entr" presetSubtype="0" fill="hold" nodeType="withEffect">
                                  <p:stCondLst>
                                    <p:cond delay="500"/>
                                  </p:stCondLst>
                                  <p:childTnLst>
                                    <p:set>
                                      <p:cBhvr>
                                        <p:cTn id="22" dur="1" fill="hold">
                                          <p:stCondLst>
                                            <p:cond delay="0"/>
                                          </p:stCondLst>
                                        </p:cTn>
                                        <p:tgtEl>
                                          <p:spTgt spid="379">
                                            <p:txEl>
                                              <p:pRg st="0" end="0"/>
                                            </p:txEl>
                                          </p:spTgt>
                                        </p:tgtEl>
                                        <p:attrNameLst>
                                          <p:attrName>style.visibility</p:attrName>
                                        </p:attrNameLst>
                                      </p:cBhvr>
                                      <p:to>
                                        <p:strVal val="visible"/>
                                      </p:to>
                                    </p:set>
                                    <p:animEffect transition="in" filter="fade">
                                      <p:cBhvr>
                                        <p:cTn id="23" dur="500"/>
                                        <p:tgtEl>
                                          <p:spTgt spid="379">
                                            <p:txEl>
                                              <p:pRg st="0" end="0"/>
                                            </p:txEl>
                                          </p:spTgt>
                                        </p:tgtEl>
                                      </p:cBhvr>
                                    </p:animEffect>
                                  </p:childTnLst>
                                </p:cTn>
                              </p:par>
                              <p:par>
                                <p:cTn id="24" presetID="10" presetClass="entr" presetSubtype="0" fill="hold" nodeType="withEffect">
                                  <p:stCondLst>
                                    <p:cond delay="500"/>
                                  </p:stCondLst>
                                  <p:childTnLst>
                                    <p:set>
                                      <p:cBhvr>
                                        <p:cTn id="25" dur="1" fill="hold">
                                          <p:stCondLst>
                                            <p:cond delay="0"/>
                                          </p:stCondLst>
                                        </p:cTn>
                                        <p:tgtEl>
                                          <p:spTgt spid="379">
                                            <p:txEl>
                                              <p:pRg st="1" end="1"/>
                                            </p:txEl>
                                          </p:spTgt>
                                        </p:tgtEl>
                                        <p:attrNameLst>
                                          <p:attrName>style.visibility</p:attrName>
                                        </p:attrNameLst>
                                      </p:cBhvr>
                                      <p:to>
                                        <p:strVal val="visible"/>
                                      </p:to>
                                    </p:set>
                                    <p:animEffect transition="in" filter="fade">
                                      <p:cBhvr>
                                        <p:cTn id="26" dur="500"/>
                                        <p:tgtEl>
                                          <p:spTgt spid="379">
                                            <p:txEl>
                                              <p:pRg st="1" end="1"/>
                                            </p:txEl>
                                          </p:spTgt>
                                        </p:tgtEl>
                                      </p:cBhvr>
                                    </p:animEffect>
                                  </p:childTnLst>
                                </p:cTn>
                              </p:par>
                              <p:par>
                                <p:cTn id="27" presetID="10" presetClass="entr" presetSubtype="0" fill="hold" nodeType="withEffect">
                                  <p:stCondLst>
                                    <p:cond delay="500"/>
                                  </p:stCondLst>
                                  <p:childTnLst>
                                    <p:set>
                                      <p:cBhvr>
                                        <p:cTn id="28" dur="1" fill="hold">
                                          <p:stCondLst>
                                            <p:cond delay="0"/>
                                          </p:stCondLst>
                                        </p:cTn>
                                        <p:tgtEl>
                                          <p:spTgt spid="379">
                                            <p:txEl>
                                              <p:pRg st="2" end="2"/>
                                            </p:txEl>
                                          </p:spTgt>
                                        </p:tgtEl>
                                        <p:attrNameLst>
                                          <p:attrName>style.visibility</p:attrName>
                                        </p:attrNameLst>
                                      </p:cBhvr>
                                      <p:to>
                                        <p:strVal val="visible"/>
                                      </p:to>
                                    </p:set>
                                    <p:animEffect transition="in" filter="fade">
                                      <p:cBhvr>
                                        <p:cTn id="29" dur="500"/>
                                        <p:tgtEl>
                                          <p:spTgt spid="379">
                                            <p:txEl>
                                              <p:pRg st="2" end="2"/>
                                            </p:txEl>
                                          </p:spTgt>
                                        </p:tgtEl>
                                      </p:cBhvr>
                                    </p:animEffect>
                                  </p:childTnLst>
                                </p:cTn>
                              </p:par>
                              <p:par>
                                <p:cTn id="30" presetID="10" presetClass="entr" presetSubtype="0" fill="hold" nodeType="withEffect">
                                  <p:stCondLst>
                                    <p:cond delay="500"/>
                                  </p:stCondLst>
                                  <p:childTnLst>
                                    <p:set>
                                      <p:cBhvr>
                                        <p:cTn id="31" dur="1" fill="hold">
                                          <p:stCondLst>
                                            <p:cond delay="0"/>
                                          </p:stCondLst>
                                        </p:cTn>
                                        <p:tgtEl>
                                          <p:spTgt spid="379">
                                            <p:txEl>
                                              <p:pRg st="3" end="3"/>
                                            </p:txEl>
                                          </p:spTgt>
                                        </p:tgtEl>
                                        <p:attrNameLst>
                                          <p:attrName>style.visibility</p:attrName>
                                        </p:attrNameLst>
                                      </p:cBhvr>
                                      <p:to>
                                        <p:strVal val="visible"/>
                                      </p:to>
                                    </p:set>
                                    <p:animEffect transition="in" filter="fade">
                                      <p:cBhvr>
                                        <p:cTn id="32" dur="500"/>
                                        <p:tgtEl>
                                          <p:spTgt spid="379">
                                            <p:txEl>
                                              <p:pRg st="3" end="3"/>
                                            </p:txEl>
                                          </p:spTgt>
                                        </p:tgtEl>
                                      </p:cBhvr>
                                    </p:animEffect>
                                  </p:childTnLst>
                                </p:cTn>
                              </p:par>
                              <p:par>
                                <p:cTn id="33" presetID="10" presetClass="entr" presetSubtype="0" fill="hold" nodeType="withEffect">
                                  <p:stCondLst>
                                    <p:cond delay="500"/>
                                  </p:stCondLst>
                                  <p:childTnLst>
                                    <p:set>
                                      <p:cBhvr>
                                        <p:cTn id="34" dur="1" fill="hold">
                                          <p:stCondLst>
                                            <p:cond delay="0"/>
                                          </p:stCondLst>
                                        </p:cTn>
                                        <p:tgtEl>
                                          <p:spTgt spid="379">
                                            <p:txEl>
                                              <p:pRg st="4" end="4"/>
                                            </p:txEl>
                                          </p:spTgt>
                                        </p:tgtEl>
                                        <p:attrNameLst>
                                          <p:attrName>style.visibility</p:attrName>
                                        </p:attrNameLst>
                                      </p:cBhvr>
                                      <p:to>
                                        <p:strVal val="visible"/>
                                      </p:to>
                                    </p:set>
                                    <p:animEffect transition="in" filter="fade">
                                      <p:cBhvr>
                                        <p:cTn id="35" dur="500"/>
                                        <p:tgtEl>
                                          <p:spTgt spid="379">
                                            <p:txEl>
                                              <p:pRg st="4" end="4"/>
                                            </p:txEl>
                                          </p:spTgt>
                                        </p:tgtEl>
                                      </p:cBhvr>
                                    </p:animEffect>
                                  </p:childTnLst>
                                </p:cTn>
                              </p:par>
                              <p:par>
                                <p:cTn id="36" presetID="10" presetClass="entr" presetSubtype="0" fill="hold" nodeType="withEffect">
                                  <p:stCondLst>
                                    <p:cond delay="500"/>
                                  </p:stCondLst>
                                  <p:childTnLst>
                                    <p:set>
                                      <p:cBhvr>
                                        <p:cTn id="37" dur="1" fill="hold">
                                          <p:stCondLst>
                                            <p:cond delay="0"/>
                                          </p:stCondLst>
                                        </p:cTn>
                                        <p:tgtEl>
                                          <p:spTgt spid="379">
                                            <p:txEl>
                                              <p:pRg st="5" end="5"/>
                                            </p:txEl>
                                          </p:spTgt>
                                        </p:tgtEl>
                                        <p:attrNameLst>
                                          <p:attrName>style.visibility</p:attrName>
                                        </p:attrNameLst>
                                      </p:cBhvr>
                                      <p:to>
                                        <p:strVal val="visible"/>
                                      </p:to>
                                    </p:set>
                                    <p:animEffect transition="in" filter="fade">
                                      <p:cBhvr>
                                        <p:cTn id="38" dur="500"/>
                                        <p:tgtEl>
                                          <p:spTgt spid="379">
                                            <p:txEl>
                                              <p:pRg st="5" end="5"/>
                                            </p:txEl>
                                          </p:spTgt>
                                        </p:tgtEl>
                                      </p:cBhvr>
                                    </p:animEffect>
                                  </p:childTnLst>
                                </p:cTn>
                              </p:par>
                              <p:par>
                                <p:cTn id="39" presetID="10" presetClass="entr" presetSubtype="0" fill="hold" nodeType="withEffect">
                                  <p:stCondLst>
                                    <p:cond delay="500"/>
                                  </p:stCondLst>
                                  <p:childTnLst>
                                    <p:set>
                                      <p:cBhvr>
                                        <p:cTn id="40" dur="1" fill="hold">
                                          <p:stCondLst>
                                            <p:cond delay="0"/>
                                          </p:stCondLst>
                                        </p:cTn>
                                        <p:tgtEl>
                                          <p:spTgt spid="379">
                                            <p:txEl>
                                              <p:pRg st="6" end="6"/>
                                            </p:txEl>
                                          </p:spTgt>
                                        </p:tgtEl>
                                        <p:attrNameLst>
                                          <p:attrName>style.visibility</p:attrName>
                                        </p:attrNameLst>
                                      </p:cBhvr>
                                      <p:to>
                                        <p:strVal val="visible"/>
                                      </p:to>
                                    </p:set>
                                    <p:animEffect transition="in" filter="fade">
                                      <p:cBhvr>
                                        <p:cTn id="41" dur="500"/>
                                        <p:tgtEl>
                                          <p:spTgt spid="379">
                                            <p:txEl>
                                              <p:pRg st="6" end="6"/>
                                            </p:txEl>
                                          </p:spTgt>
                                        </p:tgtEl>
                                      </p:cBhvr>
                                    </p:animEffect>
                                  </p:childTnLst>
                                </p:cTn>
                              </p:par>
                              <p:par>
                                <p:cTn id="42" presetID="10" presetClass="entr" presetSubtype="0" fill="hold" nodeType="withEffect">
                                  <p:stCondLst>
                                    <p:cond delay="500"/>
                                  </p:stCondLst>
                                  <p:childTnLst>
                                    <p:set>
                                      <p:cBhvr>
                                        <p:cTn id="43" dur="1" fill="hold">
                                          <p:stCondLst>
                                            <p:cond delay="0"/>
                                          </p:stCondLst>
                                        </p:cTn>
                                        <p:tgtEl>
                                          <p:spTgt spid="379">
                                            <p:txEl>
                                              <p:pRg st="7" end="7"/>
                                            </p:txEl>
                                          </p:spTgt>
                                        </p:tgtEl>
                                        <p:attrNameLst>
                                          <p:attrName>style.visibility</p:attrName>
                                        </p:attrNameLst>
                                      </p:cBhvr>
                                      <p:to>
                                        <p:strVal val="visible"/>
                                      </p:to>
                                    </p:set>
                                    <p:animEffect transition="in" filter="fade">
                                      <p:cBhvr>
                                        <p:cTn id="44" dur="500"/>
                                        <p:tgtEl>
                                          <p:spTgt spid="379">
                                            <p:txEl>
                                              <p:pRg st="7" end="7"/>
                                            </p:txEl>
                                          </p:spTgt>
                                        </p:tgtEl>
                                      </p:cBhvr>
                                    </p:animEffect>
                                  </p:childTnLst>
                                </p:cTn>
                              </p:par>
                              <p:par>
                                <p:cTn id="45" presetID="10" presetClass="entr" presetSubtype="0" fill="hold" nodeType="withEffect">
                                  <p:stCondLst>
                                    <p:cond delay="500"/>
                                  </p:stCondLst>
                                  <p:childTnLst>
                                    <p:set>
                                      <p:cBhvr>
                                        <p:cTn id="46" dur="1" fill="hold">
                                          <p:stCondLst>
                                            <p:cond delay="0"/>
                                          </p:stCondLst>
                                        </p:cTn>
                                        <p:tgtEl>
                                          <p:spTgt spid="379">
                                            <p:txEl>
                                              <p:pRg st="8" end="8"/>
                                            </p:txEl>
                                          </p:spTgt>
                                        </p:tgtEl>
                                        <p:attrNameLst>
                                          <p:attrName>style.visibility</p:attrName>
                                        </p:attrNameLst>
                                      </p:cBhvr>
                                      <p:to>
                                        <p:strVal val="visible"/>
                                      </p:to>
                                    </p:set>
                                    <p:animEffect transition="in" filter="fade">
                                      <p:cBhvr>
                                        <p:cTn id="47" dur="500"/>
                                        <p:tgtEl>
                                          <p:spTgt spid="37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0" name="Google Shape;20;p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1" name="Google Shape;21;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hapter slide 1">
  <p:cSld name="Chapter slide 1 2">
    <p:bg>
      <p:bgPr>
        <a:solidFill>
          <a:schemeClr val="lt1"/>
        </a:solidFill>
        <a:effectLst/>
      </p:bgPr>
    </p:bg>
    <p:spTree>
      <p:nvGrpSpPr>
        <p:cNvPr id="1" name="Shape 386"/>
        <p:cNvGrpSpPr/>
        <p:nvPr/>
      </p:nvGrpSpPr>
      <p:grpSpPr>
        <a:xfrm>
          <a:off x="0" y="0"/>
          <a:ext cx="0" cy="0"/>
          <a:chOff x="0" y="0"/>
          <a:chExt cx="0" cy="0"/>
        </a:xfrm>
      </p:grpSpPr>
      <p:sp>
        <p:nvSpPr>
          <p:cNvPr id="387" name="Google Shape;387;p56"/>
          <p:cNvSpPr/>
          <p:nvPr/>
        </p:nvSpPr>
        <p:spPr>
          <a:xfrm>
            <a:off x="536602" y="637535"/>
            <a:ext cx="8070900" cy="3868500"/>
          </a:xfrm>
          <a:prstGeom prst="rect">
            <a:avLst/>
          </a:prstGeom>
          <a:solidFill>
            <a:srgbClr val="3B3B3B">
              <a:alpha val="157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88" name="Google Shape;388;p56"/>
          <p:cNvSpPr/>
          <p:nvPr/>
        </p:nvSpPr>
        <p:spPr>
          <a:xfrm>
            <a:off x="0" y="661124"/>
            <a:ext cx="5492115" cy="4480560"/>
          </a:xfrm>
          <a:custGeom>
            <a:avLst/>
            <a:gdLst/>
            <a:ahLst/>
            <a:cxnLst/>
            <a:rect l="l" t="t" r="r" b="b"/>
            <a:pathLst>
              <a:path w="9153525" h="7467600" extrusionOk="0">
                <a:moveTo>
                  <a:pt x="7144" y="940630"/>
                </a:moveTo>
                <a:cubicBezTo>
                  <a:pt x="7144" y="940630"/>
                  <a:pt x="921544" y="16705"/>
                  <a:pt x="2483644" y="7180"/>
                </a:cubicBezTo>
                <a:cubicBezTo>
                  <a:pt x="4045744" y="-2345"/>
                  <a:pt x="4599147" y="1852173"/>
                  <a:pt x="6770846" y="2501778"/>
                </a:cubicBezTo>
                <a:cubicBezTo>
                  <a:pt x="8942546" y="3151383"/>
                  <a:pt x="9151144" y="5064956"/>
                  <a:pt x="9151144" y="5064956"/>
                </a:cubicBezTo>
                <a:lnTo>
                  <a:pt x="9046369" y="7465256"/>
                </a:lnTo>
                <a:lnTo>
                  <a:pt x="7144" y="7465256"/>
                </a:lnTo>
                <a:lnTo>
                  <a:pt x="7144" y="940630"/>
                </a:lnTo>
                <a:close/>
              </a:path>
            </a:pathLst>
          </a:custGeom>
          <a:gradFill>
            <a:gsLst>
              <a:gs pos="0">
                <a:schemeClr val="accent2"/>
              </a:gs>
              <a:gs pos="99000">
                <a:srgbClr val="0C1E3B"/>
              </a:gs>
              <a:gs pos="100000">
                <a:srgbClr val="0C1E3B"/>
              </a:gs>
            </a:gsLst>
            <a:path path="circle">
              <a:fillToRect r="100000" b="100000"/>
            </a:path>
            <a:tileRect l="-100000" t="-100000"/>
          </a:gra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89" name="Google Shape;389;p56"/>
          <p:cNvSpPr/>
          <p:nvPr/>
        </p:nvSpPr>
        <p:spPr>
          <a:xfrm>
            <a:off x="-1" y="1182190"/>
            <a:ext cx="6798850" cy="3953161"/>
          </a:xfrm>
          <a:custGeom>
            <a:avLst/>
            <a:gdLst/>
            <a:ahLst/>
            <a:cxnLst/>
            <a:rect l="l" t="t" r="r" b="b"/>
            <a:pathLst>
              <a:path w="11772900" h="6534150" extrusionOk="0">
                <a:moveTo>
                  <a:pt x="3743801" y="631984"/>
                </a:moveTo>
                <a:cubicBezTo>
                  <a:pt x="3743801" y="631984"/>
                  <a:pt x="5083017" y="1430179"/>
                  <a:pt x="6979444" y="1588294"/>
                </a:cubicBezTo>
                <a:cubicBezTo>
                  <a:pt x="9598819" y="1807369"/>
                  <a:pt x="11051381" y="4598194"/>
                  <a:pt x="11768614" y="6531769"/>
                </a:cubicBezTo>
                <a:lnTo>
                  <a:pt x="7144" y="6531769"/>
                </a:lnTo>
                <a:lnTo>
                  <a:pt x="7144" y="7144"/>
                </a:lnTo>
              </a:path>
            </a:pathLst>
          </a:custGeom>
          <a:solidFill>
            <a:schemeClr val="accent3"/>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90" name="Google Shape;390;p56"/>
          <p:cNvSpPr/>
          <p:nvPr/>
        </p:nvSpPr>
        <p:spPr>
          <a:xfrm>
            <a:off x="0" y="1182191"/>
            <a:ext cx="5429250" cy="3960495"/>
          </a:xfrm>
          <a:custGeom>
            <a:avLst/>
            <a:gdLst/>
            <a:ahLst/>
            <a:cxnLst/>
            <a:rect l="l" t="t" r="r" b="b"/>
            <a:pathLst>
              <a:path w="9048750" h="6600825" extrusionOk="0">
                <a:moveTo>
                  <a:pt x="7144" y="69257"/>
                </a:moveTo>
                <a:cubicBezTo>
                  <a:pt x="7144" y="69257"/>
                  <a:pt x="5397342" y="-1088983"/>
                  <a:pt x="9046369" y="6597692"/>
                </a:cubicBezTo>
                <a:lnTo>
                  <a:pt x="7144" y="6597692"/>
                </a:lnTo>
                <a:lnTo>
                  <a:pt x="7144" y="69257"/>
                </a:lnTo>
                <a:close/>
              </a:path>
            </a:pathLst>
          </a:custGeom>
          <a:gradFill>
            <a:gsLst>
              <a:gs pos="0">
                <a:schemeClr val="accent4"/>
              </a:gs>
              <a:gs pos="99000">
                <a:srgbClr val="6996B5"/>
              </a:gs>
              <a:gs pos="100000">
                <a:srgbClr val="6996B5"/>
              </a:gs>
            </a:gsLst>
            <a:path path="circle">
              <a:fillToRect r="100000" b="100000"/>
            </a:path>
            <a:tileRect l="-100000" t="-100000"/>
          </a:gra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91" name="Google Shape;391;p56"/>
          <p:cNvSpPr/>
          <p:nvPr/>
        </p:nvSpPr>
        <p:spPr>
          <a:xfrm>
            <a:off x="0" y="1953291"/>
            <a:ext cx="6619042" cy="3188970"/>
          </a:xfrm>
          <a:custGeom>
            <a:avLst/>
            <a:gdLst/>
            <a:ahLst/>
            <a:cxnLst/>
            <a:rect l="l" t="t" r="r" b="b"/>
            <a:pathLst>
              <a:path w="12430125" h="5314950" extrusionOk="0">
                <a:moveTo>
                  <a:pt x="7144" y="7144"/>
                </a:moveTo>
                <a:cubicBezTo>
                  <a:pt x="7144" y="7144"/>
                  <a:pt x="673894" y="982504"/>
                  <a:pt x="2626519" y="1268254"/>
                </a:cubicBezTo>
                <a:cubicBezTo>
                  <a:pt x="4579144" y="1554004"/>
                  <a:pt x="7379494" y="1277779"/>
                  <a:pt x="9151144" y="2173129"/>
                </a:cubicBezTo>
                <a:cubicBezTo>
                  <a:pt x="10922794" y="3068479"/>
                  <a:pt x="12427744" y="5316379"/>
                  <a:pt x="12427744" y="5316379"/>
                </a:cubicBezTo>
                <a:lnTo>
                  <a:pt x="7144" y="5316379"/>
                </a:lnTo>
                <a:lnTo>
                  <a:pt x="7144" y="7144"/>
                </a:lnTo>
                <a:close/>
              </a:path>
            </a:pathLst>
          </a:custGeom>
          <a:gradFill>
            <a:gsLst>
              <a:gs pos="0">
                <a:srgbClr val="0C1E3B"/>
              </a:gs>
              <a:gs pos="99000">
                <a:schemeClr val="accent3"/>
              </a:gs>
              <a:gs pos="100000">
                <a:schemeClr val="accent3"/>
              </a:gs>
            </a:gsLst>
            <a:path path="circle">
              <a:fillToRect l="100000" t="100000"/>
            </a:path>
            <a:tileRect r="-100000" b="-100000"/>
          </a:gra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92" name="Google Shape;392;p56"/>
          <p:cNvSpPr/>
          <p:nvPr/>
        </p:nvSpPr>
        <p:spPr>
          <a:xfrm>
            <a:off x="0" y="2977317"/>
            <a:ext cx="3943350" cy="2188845"/>
          </a:xfrm>
          <a:custGeom>
            <a:avLst/>
            <a:gdLst/>
            <a:ahLst/>
            <a:cxnLst/>
            <a:rect l="l" t="t" r="r" b="b"/>
            <a:pathLst>
              <a:path w="6572250" h="3648075" extrusionOk="0">
                <a:moveTo>
                  <a:pt x="7144" y="41396"/>
                </a:moveTo>
                <a:cubicBezTo>
                  <a:pt x="7144" y="41396"/>
                  <a:pt x="3920966" y="-597732"/>
                  <a:pt x="6569869" y="3645656"/>
                </a:cubicBezTo>
                <a:lnTo>
                  <a:pt x="7144" y="3645656"/>
                </a:lnTo>
                <a:lnTo>
                  <a:pt x="7144" y="41396"/>
                </a:lnTo>
                <a:close/>
              </a:path>
            </a:pathLst>
          </a:custGeom>
          <a:solidFill>
            <a:schemeClr val="lt1"/>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393" name="Google Shape;393;p56"/>
          <p:cNvSpPr txBox="1">
            <a:spLocks noGrp="1"/>
          </p:cNvSpPr>
          <p:nvPr>
            <p:ph type="title"/>
          </p:nvPr>
        </p:nvSpPr>
        <p:spPr>
          <a:xfrm>
            <a:off x="2274288" y="272912"/>
            <a:ext cx="6019800" cy="1242300"/>
          </a:xfrm>
          <a:prstGeom prst="rect">
            <a:avLst/>
          </a:prstGeom>
          <a:noFill/>
          <a:ln>
            <a:noFill/>
          </a:ln>
        </p:spPr>
        <p:txBody>
          <a:bodyPr spcFirstLastPara="1" wrap="square" lIns="68575" tIns="34275" rIns="68575" bIns="34275" anchor="b" anchorCtr="0">
            <a:normAutofit/>
          </a:bodyPr>
          <a:lstStyle>
            <a:lvl1pPr lvl="0" algn="r" rtl="0">
              <a:lnSpc>
                <a:spcPct val="90000"/>
              </a:lnSpc>
              <a:spcBef>
                <a:spcPts val="0"/>
              </a:spcBef>
              <a:spcAft>
                <a:spcPts val="0"/>
              </a:spcAft>
              <a:buClr>
                <a:schemeClr val="accent3"/>
              </a:buClr>
              <a:buSzPts val="3000"/>
              <a:buFont typeface="Calibri"/>
              <a:buNone/>
              <a:defRPr sz="3000">
                <a:solidFill>
                  <a:schemeClr val="accent3"/>
                </a:solidFill>
                <a:latin typeface="Calibri"/>
                <a:ea typeface="Calibri"/>
                <a:cs typeface="Calibri"/>
                <a:sym typeface="Calibri"/>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394" name="Google Shape;394;p56"/>
          <p:cNvSpPr txBox="1">
            <a:spLocks noGrp="1"/>
          </p:cNvSpPr>
          <p:nvPr>
            <p:ph type="subTitle" idx="1"/>
          </p:nvPr>
        </p:nvSpPr>
        <p:spPr>
          <a:xfrm>
            <a:off x="2274288" y="1682069"/>
            <a:ext cx="6039600" cy="1015200"/>
          </a:xfrm>
          <a:prstGeom prst="rect">
            <a:avLst/>
          </a:prstGeom>
          <a:noFill/>
          <a:ln>
            <a:noFill/>
          </a:ln>
        </p:spPr>
        <p:txBody>
          <a:bodyPr spcFirstLastPara="1" wrap="square" lIns="68575" tIns="34275" rIns="68575" bIns="34275" anchor="t" anchorCtr="0">
            <a:normAutofit/>
          </a:bodyPr>
          <a:lstStyle>
            <a:lvl1pPr lvl="0" algn="r" rtl="0">
              <a:lnSpc>
                <a:spcPct val="90000"/>
              </a:lnSpc>
              <a:spcBef>
                <a:spcPts val="800"/>
              </a:spcBef>
              <a:spcAft>
                <a:spcPts val="0"/>
              </a:spcAft>
              <a:buSzPts val="2000"/>
              <a:buNone/>
              <a:defRPr sz="2000">
                <a:solidFill>
                  <a:schemeClr val="accent3"/>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grpSp>
        <p:nvGrpSpPr>
          <p:cNvPr id="395" name="Google Shape;395;p56"/>
          <p:cNvGrpSpPr/>
          <p:nvPr/>
        </p:nvGrpSpPr>
        <p:grpSpPr>
          <a:xfrm>
            <a:off x="7179883" y="4783210"/>
            <a:ext cx="856351" cy="307755"/>
            <a:chOff x="9573177" y="6356349"/>
            <a:chExt cx="1141801" cy="410340"/>
          </a:xfrm>
        </p:grpSpPr>
        <p:sp>
          <p:nvSpPr>
            <p:cNvPr id="396" name="Google Shape;396;p56"/>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397" name="Google Shape;397;p56"/>
            <p:cNvPicPr preferRelativeResize="0"/>
            <p:nvPr/>
          </p:nvPicPr>
          <p:blipFill rotWithShape="1">
            <a:blip r:embed="rId2">
              <a:alphaModFix/>
            </a:blip>
            <a:srcRect/>
            <a:stretch/>
          </p:blipFill>
          <p:spPr>
            <a:xfrm>
              <a:off x="9573177" y="6356349"/>
              <a:ext cx="1141670" cy="401997"/>
            </a:xfrm>
            <a:prstGeom prst="rect">
              <a:avLst/>
            </a:prstGeom>
            <a:noFill/>
            <a:ln>
              <a:noFill/>
            </a:ln>
          </p:spPr>
        </p:pic>
      </p:grpSp>
      <p:grpSp>
        <p:nvGrpSpPr>
          <p:cNvPr id="398" name="Google Shape;398;p56"/>
          <p:cNvGrpSpPr/>
          <p:nvPr/>
        </p:nvGrpSpPr>
        <p:grpSpPr>
          <a:xfrm>
            <a:off x="8131497" y="4790815"/>
            <a:ext cx="856350" cy="300150"/>
            <a:chOff x="10841996" y="6387753"/>
            <a:chExt cx="1141800" cy="400200"/>
          </a:xfrm>
        </p:grpSpPr>
        <p:sp>
          <p:nvSpPr>
            <p:cNvPr id="399" name="Google Shape;399;p56"/>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400" name="Google Shape;400;p56"/>
            <p:cNvPicPr preferRelativeResize="0"/>
            <p:nvPr/>
          </p:nvPicPr>
          <p:blipFill rotWithShape="1">
            <a:blip r:embed="rId3">
              <a:alphaModFix/>
            </a:blip>
            <a:srcRect/>
            <a:stretch/>
          </p:blipFill>
          <p:spPr>
            <a:xfrm>
              <a:off x="10883140" y="6406085"/>
              <a:ext cx="1045208" cy="366437"/>
            </a:xfrm>
            <a:prstGeom prst="rect">
              <a:avLst/>
            </a:prstGeom>
            <a:noFill/>
            <a:ln>
              <a:noFill/>
            </a:ln>
          </p:spPr>
        </p:pic>
      </p:gr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hapter slide 2">
  <p:cSld name="Chapter slide 2 2">
    <p:bg>
      <p:bgPr>
        <a:solidFill>
          <a:schemeClr val="lt1"/>
        </a:solidFill>
        <a:effectLst/>
      </p:bgPr>
    </p:bg>
    <p:spTree>
      <p:nvGrpSpPr>
        <p:cNvPr id="1" name="Shape 401"/>
        <p:cNvGrpSpPr/>
        <p:nvPr/>
      </p:nvGrpSpPr>
      <p:grpSpPr>
        <a:xfrm>
          <a:off x="0" y="0"/>
          <a:ext cx="0" cy="0"/>
          <a:chOff x="0" y="0"/>
          <a:chExt cx="0" cy="0"/>
        </a:xfrm>
      </p:grpSpPr>
      <p:sp>
        <p:nvSpPr>
          <p:cNvPr id="402" name="Google Shape;402;p57"/>
          <p:cNvSpPr/>
          <p:nvPr/>
        </p:nvSpPr>
        <p:spPr>
          <a:xfrm>
            <a:off x="536602" y="637535"/>
            <a:ext cx="8070900" cy="3868500"/>
          </a:xfrm>
          <a:prstGeom prst="rect">
            <a:avLst/>
          </a:prstGeom>
          <a:solidFill>
            <a:srgbClr val="3B3B3B">
              <a:alpha val="157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03" name="Google Shape;403;p57"/>
          <p:cNvSpPr/>
          <p:nvPr/>
        </p:nvSpPr>
        <p:spPr>
          <a:xfrm>
            <a:off x="536601" y="1716407"/>
            <a:ext cx="4455030" cy="3421917"/>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04" name="Google Shape;404;p57"/>
          <p:cNvSpPr/>
          <p:nvPr/>
        </p:nvSpPr>
        <p:spPr>
          <a:xfrm>
            <a:off x="0" y="2060888"/>
            <a:ext cx="3573815" cy="2745054"/>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gradFill>
            <a:gsLst>
              <a:gs pos="0">
                <a:srgbClr val="314792"/>
              </a:gs>
              <a:gs pos="36000">
                <a:srgbClr val="112C58"/>
              </a:gs>
              <a:gs pos="100000">
                <a:srgbClr val="112C58"/>
              </a:gs>
            </a:gsLst>
            <a:lin ang="2700006" scaled="0"/>
          </a:gradFill>
          <a:ln>
            <a:noFill/>
          </a:ln>
          <a:effectLst>
            <a:outerShdw blurRad="317500" dist="114300" algn="l" rotWithShape="0">
              <a:srgbClr val="000000">
                <a:alpha val="4000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05" name="Google Shape;405;p57"/>
          <p:cNvSpPr/>
          <p:nvPr/>
        </p:nvSpPr>
        <p:spPr>
          <a:xfrm>
            <a:off x="1143939" y="2405698"/>
            <a:ext cx="3573815" cy="2745054"/>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gradFill>
            <a:gsLst>
              <a:gs pos="0">
                <a:schemeClr val="accent3"/>
              </a:gs>
              <a:gs pos="100000">
                <a:srgbClr val="314792"/>
              </a:gs>
            </a:gsLst>
            <a:lin ang="16200038" scaled="0"/>
          </a:gradFill>
          <a:ln>
            <a:noFill/>
          </a:ln>
          <a:effectLst>
            <a:outerShdw blurRad="317500" dist="114300" algn="l" rotWithShape="0">
              <a:srgbClr val="000000">
                <a:alpha val="4000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06" name="Google Shape;406;p57"/>
          <p:cNvSpPr/>
          <p:nvPr/>
        </p:nvSpPr>
        <p:spPr>
          <a:xfrm>
            <a:off x="-1" y="2406026"/>
            <a:ext cx="3573815" cy="2745054"/>
          </a:xfrm>
          <a:custGeom>
            <a:avLst/>
            <a:gdLst/>
            <a:ahLst/>
            <a:cxnLst/>
            <a:rect l="l" t="t" r="r" b="b"/>
            <a:pathLst>
              <a:path w="4895637" h="3760348" extrusionOk="0">
                <a:moveTo>
                  <a:pt x="1807" y="455923"/>
                </a:moveTo>
                <a:cubicBezTo>
                  <a:pt x="1807" y="455923"/>
                  <a:pt x="753876" y="-205132"/>
                  <a:pt x="1299965" y="67913"/>
                </a:cubicBezTo>
                <a:cubicBezTo>
                  <a:pt x="1846054" y="340957"/>
                  <a:pt x="1755039" y="1011592"/>
                  <a:pt x="2104728" y="1203203"/>
                </a:cubicBezTo>
                <a:cubicBezTo>
                  <a:pt x="2454416" y="1394813"/>
                  <a:pt x="3522642" y="1126558"/>
                  <a:pt x="3939394" y="1399603"/>
                </a:cubicBezTo>
                <a:cubicBezTo>
                  <a:pt x="4356146" y="1672647"/>
                  <a:pt x="3915443" y="2156463"/>
                  <a:pt x="4231600" y="2544473"/>
                </a:cubicBezTo>
                <a:cubicBezTo>
                  <a:pt x="4547756" y="2932484"/>
                  <a:pt x="4950138" y="3277382"/>
                  <a:pt x="4892655" y="3684553"/>
                </a:cubicBezTo>
                <a:lnTo>
                  <a:pt x="4878284" y="3761197"/>
                </a:lnTo>
                <a:lnTo>
                  <a:pt x="1807" y="3761197"/>
                </a:lnTo>
                <a:lnTo>
                  <a:pt x="1807" y="455923"/>
                </a:lnTo>
                <a:close/>
              </a:path>
            </a:pathLst>
          </a:custGeom>
          <a:solidFill>
            <a:schemeClr val="lt1"/>
          </a:solidFill>
          <a:ln>
            <a:noFill/>
          </a:ln>
          <a:effectLst>
            <a:outerShdw blurRad="317500" dist="114300" algn="l" rotWithShape="0">
              <a:srgbClr val="000000">
                <a:alpha val="4000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07" name="Google Shape;407;p57"/>
          <p:cNvSpPr txBox="1">
            <a:spLocks noGrp="1"/>
          </p:cNvSpPr>
          <p:nvPr>
            <p:ph type="title"/>
          </p:nvPr>
        </p:nvSpPr>
        <p:spPr>
          <a:xfrm>
            <a:off x="2274288" y="272912"/>
            <a:ext cx="6019800" cy="1242300"/>
          </a:xfrm>
          <a:prstGeom prst="rect">
            <a:avLst/>
          </a:prstGeom>
          <a:noFill/>
          <a:ln>
            <a:noFill/>
          </a:ln>
        </p:spPr>
        <p:txBody>
          <a:bodyPr spcFirstLastPara="1" wrap="square" lIns="68575" tIns="34275" rIns="68575" bIns="34275" anchor="b" anchorCtr="0">
            <a:normAutofit/>
          </a:bodyPr>
          <a:lstStyle>
            <a:lvl1pPr lvl="0" algn="r" rtl="0">
              <a:lnSpc>
                <a:spcPct val="90000"/>
              </a:lnSpc>
              <a:spcBef>
                <a:spcPts val="0"/>
              </a:spcBef>
              <a:spcAft>
                <a:spcPts val="0"/>
              </a:spcAft>
              <a:buClr>
                <a:schemeClr val="accent3"/>
              </a:buClr>
              <a:buSzPts val="3000"/>
              <a:buFont typeface="Calibri"/>
              <a:buNone/>
              <a:defRPr sz="3000">
                <a:solidFill>
                  <a:schemeClr val="accent3"/>
                </a:solidFill>
                <a:latin typeface="Calibri"/>
                <a:ea typeface="Calibri"/>
                <a:cs typeface="Calibri"/>
                <a:sym typeface="Calibri"/>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408" name="Google Shape;408;p57"/>
          <p:cNvSpPr txBox="1">
            <a:spLocks noGrp="1"/>
          </p:cNvSpPr>
          <p:nvPr>
            <p:ph type="subTitle" idx="1"/>
          </p:nvPr>
        </p:nvSpPr>
        <p:spPr>
          <a:xfrm>
            <a:off x="2274288" y="1682069"/>
            <a:ext cx="6039600" cy="1015200"/>
          </a:xfrm>
          <a:prstGeom prst="rect">
            <a:avLst/>
          </a:prstGeom>
          <a:noFill/>
          <a:ln>
            <a:noFill/>
          </a:ln>
        </p:spPr>
        <p:txBody>
          <a:bodyPr spcFirstLastPara="1" wrap="square" lIns="68575" tIns="34275" rIns="68575" bIns="34275" anchor="t" anchorCtr="0">
            <a:normAutofit/>
          </a:bodyPr>
          <a:lstStyle>
            <a:lvl1pPr lvl="0" algn="r" rtl="0">
              <a:lnSpc>
                <a:spcPct val="90000"/>
              </a:lnSpc>
              <a:spcBef>
                <a:spcPts val="800"/>
              </a:spcBef>
              <a:spcAft>
                <a:spcPts val="0"/>
              </a:spcAft>
              <a:buSzPts val="2000"/>
              <a:buNone/>
              <a:defRPr sz="2000">
                <a:solidFill>
                  <a:schemeClr val="accent3"/>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grpSp>
        <p:nvGrpSpPr>
          <p:cNvPr id="409" name="Google Shape;409;p57"/>
          <p:cNvGrpSpPr/>
          <p:nvPr/>
        </p:nvGrpSpPr>
        <p:grpSpPr>
          <a:xfrm>
            <a:off x="7179883" y="4783210"/>
            <a:ext cx="856351" cy="307755"/>
            <a:chOff x="9573177" y="6356349"/>
            <a:chExt cx="1141801" cy="410340"/>
          </a:xfrm>
        </p:grpSpPr>
        <p:sp>
          <p:nvSpPr>
            <p:cNvPr id="410" name="Google Shape;410;p57"/>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411" name="Google Shape;411;p57"/>
            <p:cNvPicPr preferRelativeResize="0"/>
            <p:nvPr/>
          </p:nvPicPr>
          <p:blipFill rotWithShape="1">
            <a:blip r:embed="rId2">
              <a:alphaModFix/>
            </a:blip>
            <a:srcRect/>
            <a:stretch/>
          </p:blipFill>
          <p:spPr>
            <a:xfrm>
              <a:off x="9573177" y="6356349"/>
              <a:ext cx="1141670" cy="401997"/>
            </a:xfrm>
            <a:prstGeom prst="rect">
              <a:avLst/>
            </a:prstGeom>
            <a:noFill/>
            <a:ln>
              <a:noFill/>
            </a:ln>
          </p:spPr>
        </p:pic>
      </p:grpSp>
      <p:grpSp>
        <p:nvGrpSpPr>
          <p:cNvPr id="412" name="Google Shape;412;p57"/>
          <p:cNvGrpSpPr/>
          <p:nvPr/>
        </p:nvGrpSpPr>
        <p:grpSpPr>
          <a:xfrm>
            <a:off x="8131497" y="4790815"/>
            <a:ext cx="856350" cy="300150"/>
            <a:chOff x="10841996" y="6387753"/>
            <a:chExt cx="1141800" cy="400200"/>
          </a:xfrm>
        </p:grpSpPr>
        <p:sp>
          <p:nvSpPr>
            <p:cNvPr id="413" name="Google Shape;413;p57"/>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414" name="Google Shape;414;p57"/>
            <p:cNvPicPr preferRelativeResize="0"/>
            <p:nvPr/>
          </p:nvPicPr>
          <p:blipFill rotWithShape="1">
            <a:blip r:embed="rId3">
              <a:alphaModFix/>
            </a:blip>
            <a:srcRect/>
            <a:stretch/>
          </p:blipFill>
          <p:spPr>
            <a:xfrm>
              <a:off x="10883140" y="6406085"/>
              <a:ext cx="1045208" cy="366437"/>
            </a:xfrm>
            <a:prstGeom prst="rect">
              <a:avLst/>
            </a:prstGeom>
            <a:noFill/>
            <a:ln>
              <a:noFill/>
            </a:ln>
          </p:spPr>
        </p:pic>
      </p:gr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hapter slide 3 - Light">
  <p:cSld name="Chapter slide 3 - Light 2">
    <p:bg>
      <p:bgPr>
        <a:solidFill>
          <a:schemeClr val="lt1"/>
        </a:solidFill>
        <a:effectLst/>
      </p:bgPr>
    </p:bg>
    <p:spTree>
      <p:nvGrpSpPr>
        <p:cNvPr id="1" name="Shape 415"/>
        <p:cNvGrpSpPr/>
        <p:nvPr/>
      </p:nvGrpSpPr>
      <p:grpSpPr>
        <a:xfrm>
          <a:off x="0" y="0"/>
          <a:ext cx="0" cy="0"/>
          <a:chOff x="0" y="0"/>
          <a:chExt cx="0" cy="0"/>
        </a:xfrm>
      </p:grpSpPr>
      <p:sp>
        <p:nvSpPr>
          <p:cNvPr id="416" name="Google Shape;416;p58"/>
          <p:cNvSpPr/>
          <p:nvPr/>
        </p:nvSpPr>
        <p:spPr>
          <a:xfrm>
            <a:off x="536602" y="637535"/>
            <a:ext cx="8070900" cy="3868500"/>
          </a:xfrm>
          <a:prstGeom prst="rect">
            <a:avLst/>
          </a:prstGeom>
          <a:solidFill>
            <a:srgbClr val="3B3B3B">
              <a:alpha val="157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17" name="Google Shape;417;p58"/>
          <p:cNvSpPr/>
          <p:nvPr/>
        </p:nvSpPr>
        <p:spPr>
          <a:xfrm>
            <a:off x="3336352"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2"/>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18" name="Google Shape;418;p58"/>
          <p:cNvSpPr/>
          <p:nvPr/>
        </p:nvSpPr>
        <p:spPr>
          <a:xfrm>
            <a:off x="3793373"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733199" y="10465594"/>
                  <a:pt x="2912269" y="8712994"/>
                </a:cubicBezTo>
                <a:cubicBezTo>
                  <a:pt x="3198019" y="5912644"/>
                  <a:pt x="4205764" y="7573804"/>
                  <a:pt x="5550694" y="6779419"/>
                </a:cubicBezTo>
                <a:cubicBezTo>
                  <a:pt x="5969794" y="6531769"/>
                  <a:pt x="7274719" y="5369719"/>
                  <a:pt x="8208169" y="5369719"/>
                </a:cubicBezTo>
                <a:cubicBezTo>
                  <a:pt x="8208169" y="5369719"/>
                  <a:pt x="6017419" y="5245894"/>
                  <a:pt x="5436394" y="4302919"/>
                </a:cubicBezTo>
                <a:cubicBezTo>
                  <a:pt x="4855369" y="3359944"/>
                  <a:pt x="6322219" y="2045494"/>
                  <a:pt x="4655344" y="1531144"/>
                </a:cubicBezTo>
                <a:cubicBezTo>
                  <a:pt x="2988469" y="1016794"/>
                  <a:pt x="1521619" y="1712119"/>
                  <a:pt x="7144" y="7144"/>
                </a:cubicBezTo>
                <a:close/>
              </a:path>
            </a:pathLst>
          </a:custGeom>
          <a:solidFill>
            <a:schemeClr val="accent3"/>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19" name="Google Shape;419;p58"/>
          <p:cNvSpPr/>
          <p:nvPr/>
        </p:nvSpPr>
        <p:spPr>
          <a:xfrm>
            <a:off x="4745501"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rgbClr val="6996B5"/>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20" name="Google Shape;420;p58"/>
          <p:cNvSpPr/>
          <p:nvPr/>
        </p:nvSpPr>
        <p:spPr>
          <a:xfrm>
            <a:off x="5378213" y="-76985"/>
            <a:ext cx="7023711" cy="5225486"/>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298859" y="10144601"/>
                  <a:pt x="2912269" y="8712994"/>
                </a:cubicBezTo>
                <a:cubicBezTo>
                  <a:pt x="3826669" y="657939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4"/>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21" name="Google Shape;421;p58"/>
          <p:cNvSpPr/>
          <p:nvPr/>
        </p:nvSpPr>
        <p:spPr>
          <a:xfrm>
            <a:off x="7754576" y="-4711069"/>
            <a:ext cx="377190" cy="34290"/>
          </a:xfrm>
          <a:custGeom>
            <a:avLst/>
            <a:gdLst/>
            <a:ahLst/>
            <a:cxnLst/>
            <a:rect l="l" t="t" r="r" b="b"/>
            <a:pathLst>
              <a:path w="104775" h="9525" extrusionOk="0">
                <a:moveTo>
                  <a:pt x="102394" y="7990"/>
                </a:moveTo>
                <a:lnTo>
                  <a:pt x="7144" y="7990"/>
                </a:lnTo>
                <a:cubicBezTo>
                  <a:pt x="68104" y="6085"/>
                  <a:pt x="102394" y="7990"/>
                  <a:pt x="102394" y="7990"/>
                </a:cubicBezTo>
                <a:close/>
              </a:path>
            </a:pathLst>
          </a:custGeom>
          <a:solidFill>
            <a:srgbClr val="1B14FF"/>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22" name="Google Shape;422;p58"/>
          <p:cNvSpPr txBox="1">
            <a:spLocks noGrp="1"/>
          </p:cNvSpPr>
          <p:nvPr>
            <p:ph type="title"/>
          </p:nvPr>
        </p:nvSpPr>
        <p:spPr>
          <a:xfrm>
            <a:off x="825388" y="1379302"/>
            <a:ext cx="6019800" cy="12423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accent3"/>
              </a:buClr>
              <a:buSzPts val="3000"/>
              <a:buFont typeface="Calibri"/>
              <a:buNone/>
              <a:defRPr sz="3000">
                <a:solidFill>
                  <a:schemeClr val="accent3"/>
                </a:solidFill>
                <a:latin typeface="Calibri"/>
                <a:ea typeface="Calibri"/>
                <a:cs typeface="Calibri"/>
                <a:sym typeface="Calibri"/>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423" name="Google Shape;423;p58"/>
          <p:cNvSpPr txBox="1">
            <a:spLocks noGrp="1"/>
          </p:cNvSpPr>
          <p:nvPr>
            <p:ph type="subTitle" idx="1"/>
          </p:nvPr>
        </p:nvSpPr>
        <p:spPr>
          <a:xfrm>
            <a:off x="825388" y="2788459"/>
            <a:ext cx="6039600" cy="10152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SzPts val="2000"/>
              <a:buNone/>
              <a:defRPr sz="2000">
                <a:solidFill>
                  <a:schemeClr val="accent3"/>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grpSp>
        <p:nvGrpSpPr>
          <p:cNvPr id="424" name="Google Shape;424;p58"/>
          <p:cNvGrpSpPr/>
          <p:nvPr/>
        </p:nvGrpSpPr>
        <p:grpSpPr>
          <a:xfrm>
            <a:off x="88898" y="4757810"/>
            <a:ext cx="856351" cy="307755"/>
            <a:chOff x="9573177" y="6356349"/>
            <a:chExt cx="1141801" cy="410340"/>
          </a:xfrm>
        </p:grpSpPr>
        <p:sp>
          <p:nvSpPr>
            <p:cNvPr id="425" name="Google Shape;425;p58"/>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426" name="Google Shape;426;p58"/>
            <p:cNvPicPr preferRelativeResize="0"/>
            <p:nvPr/>
          </p:nvPicPr>
          <p:blipFill rotWithShape="1">
            <a:blip r:embed="rId2">
              <a:alphaModFix/>
            </a:blip>
            <a:srcRect/>
            <a:stretch/>
          </p:blipFill>
          <p:spPr>
            <a:xfrm>
              <a:off x="9573177" y="6356349"/>
              <a:ext cx="1141670" cy="401997"/>
            </a:xfrm>
            <a:prstGeom prst="rect">
              <a:avLst/>
            </a:prstGeom>
            <a:noFill/>
            <a:ln>
              <a:noFill/>
            </a:ln>
          </p:spPr>
        </p:pic>
      </p:grpSp>
      <p:grpSp>
        <p:nvGrpSpPr>
          <p:cNvPr id="427" name="Google Shape;427;p58"/>
          <p:cNvGrpSpPr/>
          <p:nvPr/>
        </p:nvGrpSpPr>
        <p:grpSpPr>
          <a:xfrm>
            <a:off x="1040513" y="4765415"/>
            <a:ext cx="856350" cy="300150"/>
            <a:chOff x="10841996" y="6387753"/>
            <a:chExt cx="1141800" cy="400200"/>
          </a:xfrm>
        </p:grpSpPr>
        <p:sp>
          <p:nvSpPr>
            <p:cNvPr id="428" name="Google Shape;428;p58"/>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429" name="Google Shape;429;p58"/>
            <p:cNvPicPr preferRelativeResize="0"/>
            <p:nvPr/>
          </p:nvPicPr>
          <p:blipFill rotWithShape="1">
            <a:blip r:embed="rId3">
              <a:alphaModFix/>
            </a:blip>
            <a:srcRect/>
            <a:stretch/>
          </p:blipFill>
          <p:spPr>
            <a:xfrm>
              <a:off x="10883140" y="6406085"/>
              <a:ext cx="1045208" cy="366437"/>
            </a:xfrm>
            <a:prstGeom prst="rect">
              <a:avLst/>
            </a:prstGeom>
            <a:noFill/>
            <a:ln>
              <a:noFill/>
            </a:ln>
          </p:spPr>
        </p:pic>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hapter slide 3 - Dark">
  <p:cSld name="Chapter slide 3 - Dark 2">
    <p:bg>
      <p:bgPr>
        <a:gradFill>
          <a:gsLst>
            <a:gs pos="0">
              <a:schemeClr val="accent3"/>
            </a:gs>
            <a:gs pos="45000">
              <a:schemeClr val="accent3"/>
            </a:gs>
            <a:gs pos="100000">
              <a:srgbClr val="112C58"/>
            </a:gs>
          </a:gsLst>
          <a:path path="circle">
            <a:fillToRect l="100000" t="100000"/>
          </a:path>
          <a:tileRect r="-100000" b="-100000"/>
        </a:gradFill>
        <a:effectLst/>
      </p:bgPr>
    </p:bg>
    <p:spTree>
      <p:nvGrpSpPr>
        <p:cNvPr id="1" name="Shape 430"/>
        <p:cNvGrpSpPr/>
        <p:nvPr/>
      </p:nvGrpSpPr>
      <p:grpSpPr>
        <a:xfrm>
          <a:off x="0" y="0"/>
          <a:ext cx="0" cy="0"/>
          <a:chOff x="0" y="0"/>
          <a:chExt cx="0" cy="0"/>
        </a:xfrm>
      </p:grpSpPr>
      <p:sp>
        <p:nvSpPr>
          <p:cNvPr id="431" name="Google Shape;431;p59"/>
          <p:cNvSpPr/>
          <p:nvPr/>
        </p:nvSpPr>
        <p:spPr>
          <a:xfrm>
            <a:off x="650902" y="751835"/>
            <a:ext cx="8070900" cy="3868500"/>
          </a:xfrm>
          <a:prstGeom prst="rect">
            <a:avLst/>
          </a:prstGeom>
          <a:solidFill>
            <a:schemeClr val="lt1">
              <a:alpha val="549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32" name="Google Shape;432;p59"/>
          <p:cNvSpPr/>
          <p:nvPr/>
        </p:nvSpPr>
        <p:spPr>
          <a:xfrm>
            <a:off x="536602" y="637535"/>
            <a:ext cx="8070900" cy="3868500"/>
          </a:xfrm>
          <a:prstGeom prst="rect">
            <a:avLst/>
          </a:prstGeom>
          <a:solidFill>
            <a:srgbClr val="3B3B3B">
              <a:alpha val="157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33" name="Google Shape;433;p59"/>
          <p:cNvSpPr/>
          <p:nvPr/>
        </p:nvSpPr>
        <p:spPr>
          <a:xfrm>
            <a:off x="3336352"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2"/>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34" name="Google Shape;434;p59"/>
          <p:cNvSpPr/>
          <p:nvPr/>
        </p:nvSpPr>
        <p:spPr>
          <a:xfrm>
            <a:off x="3793373"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733199" y="10465594"/>
                  <a:pt x="2912269" y="8712994"/>
                </a:cubicBezTo>
                <a:cubicBezTo>
                  <a:pt x="3198019" y="5912644"/>
                  <a:pt x="4205764" y="7573804"/>
                  <a:pt x="5550694" y="6779419"/>
                </a:cubicBezTo>
                <a:cubicBezTo>
                  <a:pt x="5969794" y="6531769"/>
                  <a:pt x="7274719" y="5369719"/>
                  <a:pt x="8208169" y="5369719"/>
                </a:cubicBezTo>
                <a:cubicBezTo>
                  <a:pt x="8208169" y="5369719"/>
                  <a:pt x="6017419" y="5245894"/>
                  <a:pt x="5436394" y="4302919"/>
                </a:cubicBezTo>
                <a:cubicBezTo>
                  <a:pt x="4855369" y="3359944"/>
                  <a:pt x="6322219" y="2045494"/>
                  <a:pt x="4655344" y="1531144"/>
                </a:cubicBezTo>
                <a:cubicBezTo>
                  <a:pt x="2988469" y="1016794"/>
                  <a:pt x="1521619" y="1712119"/>
                  <a:pt x="7144" y="7144"/>
                </a:cubicBezTo>
                <a:close/>
              </a:path>
            </a:pathLst>
          </a:custGeom>
          <a:solidFill>
            <a:schemeClr val="accent3"/>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35" name="Google Shape;435;p59"/>
          <p:cNvSpPr/>
          <p:nvPr/>
        </p:nvSpPr>
        <p:spPr>
          <a:xfrm>
            <a:off x="4745501"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rgbClr val="6996B5"/>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36" name="Google Shape;436;p59"/>
          <p:cNvSpPr/>
          <p:nvPr/>
        </p:nvSpPr>
        <p:spPr>
          <a:xfrm>
            <a:off x="5378213" y="-76985"/>
            <a:ext cx="7023711" cy="5225486"/>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298859" y="10144601"/>
                  <a:pt x="2912269" y="8712994"/>
                </a:cubicBezTo>
                <a:cubicBezTo>
                  <a:pt x="3826669" y="657939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4"/>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37" name="Google Shape;437;p59"/>
          <p:cNvSpPr/>
          <p:nvPr/>
        </p:nvSpPr>
        <p:spPr>
          <a:xfrm>
            <a:off x="7754576" y="-4711069"/>
            <a:ext cx="377190" cy="34290"/>
          </a:xfrm>
          <a:custGeom>
            <a:avLst/>
            <a:gdLst/>
            <a:ahLst/>
            <a:cxnLst/>
            <a:rect l="l" t="t" r="r" b="b"/>
            <a:pathLst>
              <a:path w="104775" h="9525" extrusionOk="0">
                <a:moveTo>
                  <a:pt x="102394" y="7990"/>
                </a:moveTo>
                <a:lnTo>
                  <a:pt x="7144" y="7990"/>
                </a:lnTo>
                <a:cubicBezTo>
                  <a:pt x="68104" y="6085"/>
                  <a:pt x="102394" y="7990"/>
                  <a:pt x="102394" y="7990"/>
                </a:cubicBezTo>
                <a:close/>
              </a:path>
            </a:pathLst>
          </a:custGeom>
          <a:solidFill>
            <a:srgbClr val="1B14FF"/>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38" name="Google Shape;438;p59"/>
          <p:cNvSpPr txBox="1">
            <a:spLocks noGrp="1"/>
          </p:cNvSpPr>
          <p:nvPr>
            <p:ph type="title"/>
          </p:nvPr>
        </p:nvSpPr>
        <p:spPr>
          <a:xfrm>
            <a:off x="825388" y="1379302"/>
            <a:ext cx="6019800" cy="12423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lt1"/>
              </a:buClr>
              <a:buSzPts val="3000"/>
              <a:buFont typeface="Calibri"/>
              <a:buNone/>
              <a:defRPr sz="3000">
                <a:solidFill>
                  <a:schemeClr val="lt1"/>
                </a:solidFill>
                <a:latin typeface="Calibri"/>
                <a:ea typeface="Calibri"/>
                <a:cs typeface="Calibri"/>
                <a:sym typeface="Calibri"/>
              </a:defRPr>
            </a:lvl1pPr>
            <a:lvl2pPr lvl="1" algn="l" rtl="0">
              <a:lnSpc>
                <a:spcPct val="100000"/>
              </a:lnSpc>
              <a:spcBef>
                <a:spcPts val="0"/>
              </a:spcBef>
              <a:spcAft>
                <a:spcPts val="0"/>
              </a:spcAft>
              <a:buSzPts val="1100"/>
              <a:buNone/>
              <a:defRPr/>
            </a:lvl2pPr>
            <a:lvl3pPr lvl="2" algn="l" rtl="0">
              <a:lnSpc>
                <a:spcPct val="100000"/>
              </a:lnSpc>
              <a:spcBef>
                <a:spcPts val="0"/>
              </a:spcBef>
              <a:spcAft>
                <a:spcPts val="0"/>
              </a:spcAft>
              <a:buSzPts val="1100"/>
              <a:buNone/>
              <a:defRPr/>
            </a:lvl3pPr>
            <a:lvl4pPr lvl="3" algn="l" rtl="0">
              <a:lnSpc>
                <a:spcPct val="100000"/>
              </a:lnSpc>
              <a:spcBef>
                <a:spcPts val="0"/>
              </a:spcBef>
              <a:spcAft>
                <a:spcPts val="0"/>
              </a:spcAft>
              <a:buSzPts val="1100"/>
              <a:buNone/>
              <a:defRPr/>
            </a:lvl4pPr>
            <a:lvl5pPr lvl="4" algn="l" rtl="0">
              <a:lnSpc>
                <a:spcPct val="100000"/>
              </a:lnSpc>
              <a:spcBef>
                <a:spcPts val="0"/>
              </a:spcBef>
              <a:spcAft>
                <a:spcPts val="0"/>
              </a:spcAft>
              <a:buSzPts val="1100"/>
              <a:buNone/>
              <a:defRPr/>
            </a:lvl5pPr>
            <a:lvl6pPr lvl="5" algn="l" rtl="0">
              <a:lnSpc>
                <a:spcPct val="100000"/>
              </a:lnSpc>
              <a:spcBef>
                <a:spcPts val="0"/>
              </a:spcBef>
              <a:spcAft>
                <a:spcPts val="0"/>
              </a:spcAft>
              <a:buSzPts val="1100"/>
              <a:buNone/>
              <a:defRPr/>
            </a:lvl6pPr>
            <a:lvl7pPr lvl="6" algn="l" rtl="0">
              <a:lnSpc>
                <a:spcPct val="100000"/>
              </a:lnSpc>
              <a:spcBef>
                <a:spcPts val="0"/>
              </a:spcBef>
              <a:spcAft>
                <a:spcPts val="0"/>
              </a:spcAft>
              <a:buSzPts val="1100"/>
              <a:buNone/>
              <a:defRPr/>
            </a:lvl7pPr>
            <a:lvl8pPr lvl="7" algn="l" rtl="0">
              <a:lnSpc>
                <a:spcPct val="100000"/>
              </a:lnSpc>
              <a:spcBef>
                <a:spcPts val="0"/>
              </a:spcBef>
              <a:spcAft>
                <a:spcPts val="0"/>
              </a:spcAft>
              <a:buSzPts val="1100"/>
              <a:buNone/>
              <a:defRPr/>
            </a:lvl8pPr>
            <a:lvl9pPr lvl="8" algn="l" rtl="0">
              <a:lnSpc>
                <a:spcPct val="100000"/>
              </a:lnSpc>
              <a:spcBef>
                <a:spcPts val="0"/>
              </a:spcBef>
              <a:spcAft>
                <a:spcPts val="0"/>
              </a:spcAft>
              <a:buSzPts val="1100"/>
              <a:buNone/>
              <a:defRPr/>
            </a:lvl9pPr>
          </a:lstStyle>
          <a:p>
            <a:endParaRPr/>
          </a:p>
        </p:txBody>
      </p:sp>
      <p:sp>
        <p:nvSpPr>
          <p:cNvPr id="439" name="Google Shape;439;p59"/>
          <p:cNvSpPr txBox="1">
            <a:spLocks noGrp="1"/>
          </p:cNvSpPr>
          <p:nvPr>
            <p:ph type="subTitle" idx="1"/>
          </p:nvPr>
        </p:nvSpPr>
        <p:spPr>
          <a:xfrm>
            <a:off x="825388" y="2788459"/>
            <a:ext cx="6039600" cy="10152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SzPts val="2000"/>
              <a:buNone/>
              <a:defRPr sz="2000">
                <a:solidFill>
                  <a:schemeClr val="lt1"/>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grpSp>
        <p:nvGrpSpPr>
          <p:cNvPr id="440" name="Google Shape;440;p59"/>
          <p:cNvGrpSpPr/>
          <p:nvPr/>
        </p:nvGrpSpPr>
        <p:grpSpPr>
          <a:xfrm>
            <a:off x="88898" y="4757810"/>
            <a:ext cx="856351" cy="307755"/>
            <a:chOff x="9573177" y="6356349"/>
            <a:chExt cx="1141801" cy="410340"/>
          </a:xfrm>
        </p:grpSpPr>
        <p:sp>
          <p:nvSpPr>
            <p:cNvPr id="441" name="Google Shape;441;p59"/>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442" name="Google Shape;442;p59"/>
            <p:cNvPicPr preferRelativeResize="0"/>
            <p:nvPr/>
          </p:nvPicPr>
          <p:blipFill rotWithShape="1">
            <a:blip r:embed="rId2">
              <a:alphaModFix/>
            </a:blip>
            <a:srcRect/>
            <a:stretch/>
          </p:blipFill>
          <p:spPr>
            <a:xfrm>
              <a:off x="9573177" y="6356349"/>
              <a:ext cx="1141670" cy="401997"/>
            </a:xfrm>
            <a:prstGeom prst="rect">
              <a:avLst/>
            </a:prstGeom>
            <a:noFill/>
            <a:ln>
              <a:noFill/>
            </a:ln>
          </p:spPr>
        </p:pic>
      </p:grpSp>
      <p:grpSp>
        <p:nvGrpSpPr>
          <p:cNvPr id="443" name="Google Shape;443;p59"/>
          <p:cNvGrpSpPr/>
          <p:nvPr/>
        </p:nvGrpSpPr>
        <p:grpSpPr>
          <a:xfrm>
            <a:off x="1040513" y="4765415"/>
            <a:ext cx="856350" cy="300150"/>
            <a:chOff x="10841996" y="6387753"/>
            <a:chExt cx="1141800" cy="400200"/>
          </a:xfrm>
        </p:grpSpPr>
        <p:sp>
          <p:nvSpPr>
            <p:cNvPr id="444" name="Google Shape;444;p59"/>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445" name="Google Shape;445;p59"/>
            <p:cNvPicPr preferRelativeResize="0"/>
            <p:nvPr/>
          </p:nvPicPr>
          <p:blipFill rotWithShape="1">
            <a:blip r:embed="rId3">
              <a:alphaModFix/>
            </a:blip>
            <a:srcRect/>
            <a:stretch/>
          </p:blipFill>
          <p:spPr>
            <a:xfrm>
              <a:off x="10883140" y="6406085"/>
              <a:ext cx="1045208" cy="366437"/>
            </a:xfrm>
            <a:prstGeom prst="rect">
              <a:avLst/>
            </a:prstGeom>
            <a:noFill/>
            <a:ln>
              <a:noFill/>
            </a:ln>
          </p:spPr>
        </p:pic>
      </p:gr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End slide">
  <p:cSld name="End slide 2">
    <p:bg>
      <p:bgPr>
        <a:blipFill>
          <a:blip r:embed="rId2">
            <a:alphaModFix/>
          </a:blip>
          <a:stretch>
            <a:fillRect/>
          </a:stretch>
        </a:blipFill>
        <a:effectLst/>
      </p:bgPr>
    </p:bg>
    <p:spTree>
      <p:nvGrpSpPr>
        <p:cNvPr id="1" name="Shape 446"/>
        <p:cNvGrpSpPr/>
        <p:nvPr/>
      </p:nvGrpSpPr>
      <p:grpSpPr>
        <a:xfrm>
          <a:off x="0" y="0"/>
          <a:ext cx="0" cy="0"/>
          <a:chOff x="0" y="0"/>
          <a:chExt cx="0" cy="0"/>
        </a:xfrm>
      </p:grpSpPr>
      <p:sp>
        <p:nvSpPr>
          <p:cNvPr id="447" name="Google Shape;447;p60"/>
          <p:cNvSpPr/>
          <p:nvPr/>
        </p:nvSpPr>
        <p:spPr>
          <a:xfrm>
            <a:off x="0" y="0"/>
            <a:ext cx="11692200" cy="5143500"/>
          </a:xfrm>
          <a:prstGeom prst="rect">
            <a:avLst/>
          </a:prstGeom>
          <a:solidFill>
            <a:schemeClr val="accent2">
              <a:alpha val="4627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48" name="Google Shape;448;p60"/>
          <p:cNvSpPr/>
          <p:nvPr/>
        </p:nvSpPr>
        <p:spPr>
          <a:xfrm>
            <a:off x="536602" y="637535"/>
            <a:ext cx="8070900" cy="3868500"/>
          </a:xfrm>
          <a:prstGeom prst="rect">
            <a:avLst/>
          </a:prstGeom>
          <a:solidFill>
            <a:srgbClr val="3B3B3B">
              <a:alpha val="157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49" name="Google Shape;449;p60"/>
          <p:cNvSpPr/>
          <p:nvPr/>
        </p:nvSpPr>
        <p:spPr>
          <a:xfrm>
            <a:off x="825388" y="2203061"/>
            <a:ext cx="4116000" cy="5310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pt-PT" sz="3000" b="1" i="0" u="none" strike="noStrike" cap="none">
                <a:solidFill>
                  <a:schemeClr val="lt1"/>
                </a:solidFill>
                <a:latin typeface="Calibri"/>
                <a:ea typeface="Calibri"/>
                <a:cs typeface="Calibri"/>
                <a:sym typeface="Calibri"/>
              </a:rPr>
              <a:t>Thank your for your time</a:t>
            </a:r>
            <a:endParaRPr sz="1100" b="0" i="0" u="none" strike="noStrike" cap="none">
              <a:solidFill>
                <a:srgbClr val="000000"/>
              </a:solidFill>
              <a:latin typeface="Arial"/>
              <a:ea typeface="Arial"/>
              <a:cs typeface="Arial"/>
              <a:sym typeface="Arial"/>
            </a:endParaRPr>
          </a:p>
        </p:txBody>
      </p:sp>
      <p:sp>
        <p:nvSpPr>
          <p:cNvPr id="450" name="Google Shape;450;p60"/>
          <p:cNvSpPr/>
          <p:nvPr/>
        </p:nvSpPr>
        <p:spPr>
          <a:xfrm>
            <a:off x="3336352"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2"/>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51" name="Google Shape;451;p60"/>
          <p:cNvSpPr/>
          <p:nvPr/>
        </p:nvSpPr>
        <p:spPr>
          <a:xfrm>
            <a:off x="3793373"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733199" y="10465594"/>
                  <a:pt x="2912269" y="8712994"/>
                </a:cubicBezTo>
                <a:cubicBezTo>
                  <a:pt x="3198019" y="5912644"/>
                  <a:pt x="4205764" y="7573804"/>
                  <a:pt x="5550694" y="6779419"/>
                </a:cubicBezTo>
                <a:cubicBezTo>
                  <a:pt x="5969794" y="6531769"/>
                  <a:pt x="7274719" y="5369719"/>
                  <a:pt x="8208169" y="5369719"/>
                </a:cubicBezTo>
                <a:cubicBezTo>
                  <a:pt x="8208169" y="5369719"/>
                  <a:pt x="6017419" y="5245894"/>
                  <a:pt x="5436394" y="4302919"/>
                </a:cubicBezTo>
                <a:cubicBezTo>
                  <a:pt x="4855369" y="3359944"/>
                  <a:pt x="6322219" y="2045494"/>
                  <a:pt x="4655344" y="1531144"/>
                </a:cubicBezTo>
                <a:cubicBezTo>
                  <a:pt x="2988469" y="1016794"/>
                  <a:pt x="1521619" y="1712119"/>
                  <a:pt x="7144" y="7144"/>
                </a:cubicBezTo>
                <a:close/>
              </a:path>
            </a:pathLst>
          </a:custGeom>
          <a:solidFill>
            <a:schemeClr val="accent3"/>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52" name="Google Shape;452;p60"/>
          <p:cNvSpPr/>
          <p:nvPr/>
        </p:nvSpPr>
        <p:spPr>
          <a:xfrm>
            <a:off x="4745501"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rgbClr val="6996B5"/>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53" name="Google Shape;453;p60"/>
          <p:cNvSpPr/>
          <p:nvPr/>
        </p:nvSpPr>
        <p:spPr>
          <a:xfrm>
            <a:off x="5378213" y="-76985"/>
            <a:ext cx="7023711" cy="5225486"/>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298859" y="10144601"/>
                  <a:pt x="2912269" y="8712994"/>
                </a:cubicBezTo>
                <a:cubicBezTo>
                  <a:pt x="3826669" y="657939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4"/>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54" name="Google Shape;454;p60"/>
          <p:cNvSpPr/>
          <p:nvPr/>
        </p:nvSpPr>
        <p:spPr>
          <a:xfrm>
            <a:off x="7754576" y="-4711069"/>
            <a:ext cx="377190" cy="34290"/>
          </a:xfrm>
          <a:custGeom>
            <a:avLst/>
            <a:gdLst/>
            <a:ahLst/>
            <a:cxnLst/>
            <a:rect l="l" t="t" r="r" b="b"/>
            <a:pathLst>
              <a:path w="104775" h="9525" extrusionOk="0">
                <a:moveTo>
                  <a:pt x="102394" y="7990"/>
                </a:moveTo>
                <a:lnTo>
                  <a:pt x="7144" y="7990"/>
                </a:lnTo>
                <a:cubicBezTo>
                  <a:pt x="68104" y="6085"/>
                  <a:pt x="102394" y="7990"/>
                  <a:pt x="102394" y="7990"/>
                </a:cubicBezTo>
                <a:close/>
              </a:path>
            </a:pathLst>
          </a:custGeom>
          <a:solidFill>
            <a:srgbClr val="1B14FF"/>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55" name="Google Shape;455;p60"/>
          <p:cNvSpPr txBox="1">
            <a:spLocks noGrp="1"/>
          </p:cNvSpPr>
          <p:nvPr>
            <p:ph type="subTitle" idx="1"/>
          </p:nvPr>
        </p:nvSpPr>
        <p:spPr>
          <a:xfrm>
            <a:off x="825388" y="2788459"/>
            <a:ext cx="6039600" cy="10152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SzPts val="2000"/>
              <a:buNone/>
              <a:defRPr sz="2000">
                <a:solidFill>
                  <a:schemeClr val="lt1"/>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grpSp>
        <p:nvGrpSpPr>
          <p:cNvPr id="456" name="Google Shape;456;p60"/>
          <p:cNvGrpSpPr/>
          <p:nvPr/>
        </p:nvGrpSpPr>
        <p:grpSpPr>
          <a:xfrm>
            <a:off x="88898" y="4757810"/>
            <a:ext cx="856351" cy="307755"/>
            <a:chOff x="9573177" y="6356349"/>
            <a:chExt cx="1141801" cy="410340"/>
          </a:xfrm>
        </p:grpSpPr>
        <p:sp>
          <p:nvSpPr>
            <p:cNvPr id="457" name="Google Shape;457;p60"/>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458" name="Google Shape;458;p60"/>
            <p:cNvPicPr preferRelativeResize="0"/>
            <p:nvPr/>
          </p:nvPicPr>
          <p:blipFill rotWithShape="1">
            <a:blip r:embed="rId3">
              <a:alphaModFix/>
            </a:blip>
            <a:srcRect/>
            <a:stretch/>
          </p:blipFill>
          <p:spPr>
            <a:xfrm>
              <a:off x="9573177" y="6356349"/>
              <a:ext cx="1141670" cy="401997"/>
            </a:xfrm>
            <a:prstGeom prst="rect">
              <a:avLst/>
            </a:prstGeom>
            <a:noFill/>
            <a:ln>
              <a:noFill/>
            </a:ln>
          </p:spPr>
        </p:pic>
      </p:grpSp>
      <p:grpSp>
        <p:nvGrpSpPr>
          <p:cNvPr id="459" name="Google Shape;459;p60"/>
          <p:cNvGrpSpPr/>
          <p:nvPr/>
        </p:nvGrpSpPr>
        <p:grpSpPr>
          <a:xfrm>
            <a:off x="1040513" y="4765415"/>
            <a:ext cx="856350" cy="300150"/>
            <a:chOff x="10841996" y="6387753"/>
            <a:chExt cx="1141800" cy="400200"/>
          </a:xfrm>
        </p:grpSpPr>
        <p:sp>
          <p:nvSpPr>
            <p:cNvPr id="460" name="Google Shape;460;p60"/>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461" name="Google Shape;461;p60"/>
            <p:cNvPicPr preferRelativeResize="0"/>
            <p:nvPr/>
          </p:nvPicPr>
          <p:blipFill rotWithShape="1">
            <a:blip r:embed="rId4">
              <a:alphaModFix/>
            </a:blip>
            <a:srcRect/>
            <a:stretch/>
          </p:blipFill>
          <p:spPr>
            <a:xfrm>
              <a:off x="10883140" y="6406085"/>
              <a:ext cx="1045208" cy="366437"/>
            </a:xfrm>
            <a:prstGeom prst="rect">
              <a:avLst/>
            </a:prstGeom>
            <a:noFill/>
            <a:ln>
              <a:noFill/>
            </a:ln>
          </p:spPr>
        </p:pic>
      </p:gr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End slide">
  <p:cSld name="End slide 3">
    <p:bg>
      <p:bgPr>
        <a:blipFill>
          <a:blip r:embed="rId2">
            <a:alphaModFix/>
          </a:blip>
          <a:stretch>
            <a:fillRect/>
          </a:stretch>
        </a:blipFill>
        <a:effectLst/>
      </p:bgPr>
    </p:bg>
    <p:spTree>
      <p:nvGrpSpPr>
        <p:cNvPr id="1" name="Shape 462"/>
        <p:cNvGrpSpPr/>
        <p:nvPr/>
      </p:nvGrpSpPr>
      <p:grpSpPr>
        <a:xfrm>
          <a:off x="0" y="0"/>
          <a:ext cx="0" cy="0"/>
          <a:chOff x="0" y="0"/>
          <a:chExt cx="0" cy="0"/>
        </a:xfrm>
      </p:grpSpPr>
      <p:sp>
        <p:nvSpPr>
          <p:cNvPr id="463" name="Google Shape;463;p61"/>
          <p:cNvSpPr/>
          <p:nvPr/>
        </p:nvSpPr>
        <p:spPr>
          <a:xfrm>
            <a:off x="0" y="0"/>
            <a:ext cx="11692200" cy="5143500"/>
          </a:xfrm>
          <a:prstGeom prst="rect">
            <a:avLst/>
          </a:prstGeom>
          <a:solidFill>
            <a:schemeClr val="accent2">
              <a:alpha val="46270"/>
            </a:scheme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64" name="Google Shape;464;p61"/>
          <p:cNvSpPr/>
          <p:nvPr/>
        </p:nvSpPr>
        <p:spPr>
          <a:xfrm>
            <a:off x="536602" y="637535"/>
            <a:ext cx="8070900" cy="3868500"/>
          </a:xfrm>
          <a:prstGeom prst="rect">
            <a:avLst/>
          </a:prstGeom>
          <a:solidFill>
            <a:srgbClr val="3B3B3B">
              <a:alpha val="157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465" name="Google Shape;465;p61"/>
          <p:cNvSpPr/>
          <p:nvPr/>
        </p:nvSpPr>
        <p:spPr>
          <a:xfrm>
            <a:off x="825388" y="2203061"/>
            <a:ext cx="4116000" cy="5310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3000"/>
              <a:buFont typeface="Arial"/>
              <a:buNone/>
            </a:pPr>
            <a:r>
              <a:rPr lang="pt-PT" sz="3000" b="1" i="0" u="none" strike="noStrike" cap="none">
                <a:solidFill>
                  <a:schemeClr val="lt1"/>
                </a:solidFill>
                <a:latin typeface="Calibri"/>
                <a:ea typeface="Calibri"/>
                <a:cs typeface="Calibri"/>
                <a:sym typeface="Calibri"/>
              </a:rPr>
              <a:t>Thank your for your time</a:t>
            </a:r>
            <a:endParaRPr sz="1100" b="0" i="0" u="none" strike="noStrike" cap="none">
              <a:solidFill>
                <a:srgbClr val="000000"/>
              </a:solidFill>
              <a:latin typeface="Arial"/>
              <a:ea typeface="Arial"/>
              <a:cs typeface="Arial"/>
              <a:sym typeface="Arial"/>
            </a:endParaRPr>
          </a:p>
        </p:txBody>
      </p:sp>
      <p:sp>
        <p:nvSpPr>
          <p:cNvPr id="466" name="Google Shape;466;p61"/>
          <p:cNvSpPr/>
          <p:nvPr/>
        </p:nvSpPr>
        <p:spPr>
          <a:xfrm>
            <a:off x="3336352"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2"/>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67" name="Google Shape;467;p61"/>
          <p:cNvSpPr/>
          <p:nvPr/>
        </p:nvSpPr>
        <p:spPr>
          <a:xfrm>
            <a:off x="3793373"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733199" y="10465594"/>
                  <a:pt x="2912269" y="8712994"/>
                </a:cubicBezTo>
                <a:cubicBezTo>
                  <a:pt x="3198019" y="5912644"/>
                  <a:pt x="4205764" y="7573804"/>
                  <a:pt x="5550694" y="6779419"/>
                </a:cubicBezTo>
                <a:cubicBezTo>
                  <a:pt x="5969794" y="6531769"/>
                  <a:pt x="7274719" y="5369719"/>
                  <a:pt x="8208169" y="5369719"/>
                </a:cubicBezTo>
                <a:cubicBezTo>
                  <a:pt x="8208169" y="5369719"/>
                  <a:pt x="6017419" y="5245894"/>
                  <a:pt x="5436394" y="4302919"/>
                </a:cubicBezTo>
                <a:cubicBezTo>
                  <a:pt x="4855369" y="3359944"/>
                  <a:pt x="6322219" y="2045494"/>
                  <a:pt x="4655344" y="1531144"/>
                </a:cubicBezTo>
                <a:cubicBezTo>
                  <a:pt x="2988469" y="1016794"/>
                  <a:pt x="1521619" y="1712119"/>
                  <a:pt x="7144" y="7144"/>
                </a:cubicBezTo>
                <a:close/>
              </a:path>
            </a:pathLst>
          </a:custGeom>
          <a:solidFill>
            <a:schemeClr val="accent3"/>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68" name="Google Shape;468;p61"/>
          <p:cNvSpPr/>
          <p:nvPr/>
        </p:nvSpPr>
        <p:spPr>
          <a:xfrm>
            <a:off x="4745501" y="-19928"/>
            <a:ext cx="6954512" cy="5174004"/>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098834" y="9630251"/>
                  <a:pt x="2712244" y="8198644"/>
                </a:cubicBezTo>
                <a:cubicBezTo>
                  <a:pt x="3626644" y="606504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rgbClr val="6996B5"/>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69" name="Google Shape;469;p61"/>
          <p:cNvSpPr/>
          <p:nvPr/>
        </p:nvSpPr>
        <p:spPr>
          <a:xfrm>
            <a:off x="5378213" y="-76985"/>
            <a:ext cx="7023711" cy="5225486"/>
          </a:xfrm>
          <a:custGeom>
            <a:avLst/>
            <a:gdLst/>
            <a:ahLst/>
            <a:cxnLst/>
            <a:rect l="l" t="t" r="r" b="b"/>
            <a:pathLst>
              <a:path w="13839825" h="10296525" extrusionOk="0">
                <a:moveTo>
                  <a:pt x="7144" y="7144"/>
                </a:moveTo>
                <a:lnTo>
                  <a:pt x="13837444" y="7144"/>
                </a:lnTo>
                <a:lnTo>
                  <a:pt x="13837444" y="10294144"/>
                </a:lnTo>
                <a:lnTo>
                  <a:pt x="607219" y="10294144"/>
                </a:lnTo>
                <a:cubicBezTo>
                  <a:pt x="972979" y="10283666"/>
                  <a:pt x="2298859" y="10144601"/>
                  <a:pt x="2912269" y="8712994"/>
                </a:cubicBezTo>
                <a:cubicBezTo>
                  <a:pt x="3826669" y="6579394"/>
                  <a:pt x="4527709" y="7066122"/>
                  <a:pt x="5550694" y="6779419"/>
                </a:cubicBezTo>
                <a:cubicBezTo>
                  <a:pt x="6569869" y="6493669"/>
                  <a:pt x="6322219" y="5369719"/>
                  <a:pt x="7255669" y="5369719"/>
                </a:cubicBezTo>
                <a:cubicBezTo>
                  <a:pt x="7255669" y="5369719"/>
                  <a:pt x="6017419" y="5245894"/>
                  <a:pt x="5436394" y="4302919"/>
                </a:cubicBezTo>
                <a:cubicBezTo>
                  <a:pt x="4855369" y="3359944"/>
                  <a:pt x="5645944" y="2035969"/>
                  <a:pt x="3979069" y="1521619"/>
                </a:cubicBezTo>
                <a:cubicBezTo>
                  <a:pt x="2312194" y="1007269"/>
                  <a:pt x="1521619" y="1712119"/>
                  <a:pt x="7144" y="7144"/>
                </a:cubicBezTo>
                <a:close/>
              </a:path>
            </a:pathLst>
          </a:custGeom>
          <a:solidFill>
            <a:schemeClr val="accent4"/>
          </a:solidFill>
          <a:ln>
            <a:noFill/>
          </a:ln>
          <a:effectLst>
            <a:outerShdw blurRad="647700" dist="152400" dir="10800000" algn="r" rotWithShape="0">
              <a:srgbClr val="000000">
                <a:alpha val="33730"/>
              </a:srgbClr>
            </a:outerShdw>
          </a:effectLst>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70" name="Google Shape;470;p61"/>
          <p:cNvSpPr/>
          <p:nvPr/>
        </p:nvSpPr>
        <p:spPr>
          <a:xfrm>
            <a:off x="7754576" y="-4711069"/>
            <a:ext cx="377190" cy="34290"/>
          </a:xfrm>
          <a:custGeom>
            <a:avLst/>
            <a:gdLst/>
            <a:ahLst/>
            <a:cxnLst/>
            <a:rect l="l" t="t" r="r" b="b"/>
            <a:pathLst>
              <a:path w="104775" h="9525" extrusionOk="0">
                <a:moveTo>
                  <a:pt x="102394" y="7990"/>
                </a:moveTo>
                <a:lnTo>
                  <a:pt x="7144" y="7990"/>
                </a:lnTo>
                <a:cubicBezTo>
                  <a:pt x="68104" y="6085"/>
                  <a:pt x="102394" y="7990"/>
                  <a:pt x="102394" y="7990"/>
                </a:cubicBezTo>
                <a:close/>
              </a:path>
            </a:pathLst>
          </a:custGeom>
          <a:solidFill>
            <a:srgbClr val="1B14FF"/>
          </a:solid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chemeClr val="dk1"/>
              </a:solidFill>
              <a:latin typeface="Calibri"/>
              <a:ea typeface="Calibri"/>
              <a:cs typeface="Calibri"/>
              <a:sym typeface="Calibri"/>
            </a:endParaRPr>
          </a:p>
        </p:txBody>
      </p:sp>
      <p:sp>
        <p:nvSpPr>
          <p:cNvPr id="471" name="Google Shape;471;p61"/>
          <p:cNvSpPr txBox="1">
            <a:spLocks noGrp="1"/>
          </p:cNvSpPr>
          <p:nvPr>
            <p:ph type="subTitle" idx="1"/>
          </p:nvPr>
        </p:nvSpPr>
        <p:spPr>
          <a:xfrm>
            <a:off x="825388" y="2788459"/>
            <a:ext cx="6039600" cy="10152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800"/>
              </a:spcBef>
              <a:spcAft>
                <a:spcPts val="0"/>
              </a:spcAft>
              <a:buSzPts val="2000"/>
              <a:buNone/>
              <a:defRPr sz="2000">
                <a:solidFill>
                  <a:schemeClr val="lt1"/>
                </a:solidFill>
              </a:defRPr>
            </a:lvl1pPr>
            <a:lvl2pPr lvl="1" algn="ctr" rtl="0">
              <a:lnSpc>
                <a:spcPct val="90000"/>
              </a:lnSpc>
              <a:spcBef>
                <a:spcPts val="400"/>
              </a:spcBef>
              <a:spcAft>
                <a:spcPts val="0"/>
              </a:spcAft>
              <a:buSzPts val="1500"/>
              <a:buNone/>
              <a:defRPr sz="1500"/>
            </a:lvl2pPr>
            <a:lvl3pPr lvl="2" algn="ctr" rtl="0">
              <a:lnSpc>
                <a:spcPct val="90000"/>
              </a:lnSpc>
              <a:spcBef>
                <a:spcPts val="400"/>
              </a:spcBef>
              <a:spcAft>
                <a:spcPts val="0"/>
              </a:spcAft>
              <a:buSzPts val="1400"/>
              <a:buNone/>
              <a:defRPr sz="1400"/>
            </a:lvl3pPr>
            <a:lvl4pPr lvl="3" algn="ctr" rtl="0">
              <a:lnSpc>
                <a:spcPct val="90000"/>
              </a:lnSpc>
              <a:spcBef>
                <a:spcPts val="400"/>
              </a:spcBef>
              <a:spcAft>
                <a:spcPts val="0"/>
              </a:spcAft>
              <a:buSzPts val="1200"/>
              <a:buNone/>
              <a:defRPr sz="1200"/>
            </a:lvl4pPr>
            <a:lvl5pPr lvl="4" algn="ctr" rtl="0">
              <a:lnSpc>
                <a:spcPct val="90000"/>
              </a:lnSpc>
              <a:spcBef>
                <a:spcPts val="400"/>
              </a:spcBef>
              <a:spcAft>
                <a:spcPts val="0"/>
              </a:spcAft>
              <a:buSzPts val="1200"/>
              <a:buNone/>
              <a:defRPr sz="1200"/>
            </a:lvl5pPr>
            <a:lvl6pPr lvl="5" algn="ctr" rtl="0">
              <a:lnSpc>
                <a:spcPct val="90000"/>
              </a:lnSpc>
              <a:spcBef>
                <a:spcPts val="400"/>
              </a:spcBef>
              <a:spcAft>
                <a:spcPts val="0"/>
              </a:spcAft>
              <a:buClr>
                <a:schemeClr val="dk1"/>
              </a:buClr>
              <a:buSzPts val="1200"/>
              <a:buNone/>
              <a:defRPr sz="1200"/>
            </a:lvl6pPr>
            <a:lvl7pPr lvl="6" algn="ctr" rtl="0">
              <a:lnSpc>
                <a:spcPct val="90000"/>
              </a:lnSpc>
              <a:spcBef>
                <a:spcPts val="400"/>
              </a:spcBef>
              <a:spcAft>
                <a:spcPts val="0"/>
              </a:spcAft>
              <a:buClr>
                <a:schemeClr val="dk1"/>
              </a:buClr>
              <a:buSzPts val="1200"/>
              <a:buNone/>
              <a:defRPr sz="1200"/>
            </a:lvl7pPr>
            <a:lvl8pPr lvl="7" algn="ctr" rtl="0">
              <a:lnSpc>
                <a:spcPct val="90000"/>
              </a:lnSpc>
              <a:spcBef>
                <a:spcPts val="400"/>
              </a:spcBef>
              <a:spcAft>
                <a:spcPts val="0"/>
              </a:spcAft>
              <a:buClr>
                <a:schemeClr val="dk1"/>
              </a:buClr>
              <a:buSzPts val="1200"/>
              <a:buNone/>
              <a:defRPr sz="1200"/>
            </a:lvl8pPr>
            <a:lvl9pPr lvl="8" algn="ctr" rtl="0">
              <a:lnSpc>
                <a:spcPct val="90000"/>
              </a:lnSpc>
              <a:spcBef>
                <a:spcPts val="400"/>
              </a:spcBef>
              <a:spcAft>
                <a:spcPts val="0"/>
              </a:spcAft>
              <a:buClr>
                <a:schemeClr val="dk1"/>
              </a:buClr>
              <a:buSzPts val="1200"/>
              <a:buNone/>
              <a:defRPr sz="1200"/>
            </a:lvl9pPr>
          </a:lstStyle>
          <a:p>
            <a:endParaRPr/>
          </a:p>
        </p:txBody>
      </p:sp>
      <p:grpSp>
        <p:nvGrpSpPr>
          <p:cNvPr id="472" name="Google Shape;472;p61"/>
          <p:cNvGrpSpPr/>
          <p:nvPr/>
        </p:nvGrpSpPr>
        <p:grpSpPr>
          <a:xfrm>
            <a:off x="88898" y="4757810"/>
            <a:ext cx="856351" cy="307755"/>
            <a:chOff x="9573177" y="6356349"/>
            <a:chExt cx="1141801" cy="410340"/>
          </a:xfrm>
        </p:grpSpPr>
        <p:sp>
          <p:nvSpPr>
            <p:cNvPr id="473" name="Google Shape;473;p61"/>
            <p:cNvSpPr/>
            <p:nvPr/>
          </p:nvSpPr>
          <p:spPr>
            <a:xfrm>
              <a:off x="9573178" y="6366489"/>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474" name="Google Shape;474;p61"/>
            <p:cNvPicPr preferRelativeResize="0"/>
            <p:nvPr/>
          </p:nvPicPr>
          <p:blipFill rotWithShape="1">
            <a:blip r:embed="rId3">
              <a:alphaModFix/>
            </a:blip>
            <a:srcRect/>
            <a:stretch/>
          </p:blipFill>
          <p:spPr>
            <a:xfrm>
              <a:off x="9573177" y="6356349"/>
              <a:ext cx="1141670" cy="401997"/>
            </a:xfrm>
            <a:prstGeom prst="rect">
              <a:avLst/>
            </a:prstGeom>
            <a:noFill/>
            <a:ln>
              <a:noFill/>
            </a:ln>
          </p:spPr>
        </p:pic>
      </p:grpSp>
      <p:grpSp>
        <p:nvGrpSpPr>
          <p:cNvPr id="475" name="Google Shape;475;p61"/>
          <p:cNvGrpSpPr/>
          <p:nvPr/>
        </p:nvGrpSpPr>
        <p:grpSpPr>
          <a:xfrm>
            <a:off x="1040513" y="4765415"/>
            <a:ext cx="856350" cy="300150"/>
            <a:chOff x="10841996" y="6387753"/>
            <a:chExt cx="1141800" cy="400200"/>
          </a:xfrm>
        </p:grpSpPr>
        <p:sp>
          <p:nvSpPr>
            <p:cNvPr id="476" name="Google Shape;476;p61"/>
            <p:cNvSpPr/>
            <p:nvPr/>
          </p:nvSpPr>
          <p:spPr>
            <a:xfrm>
              <a:off x="10841996" y="6387753"/>
              <a:ext cx="1141800" cy="4002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pic>
          <p:nvPicPr>
            <p:cNvPr id="477" name="Google Shape;477;p61"/>
            <p:cNvPicPr preferRelativeResize="0"/>
            <p:nvPr/>
          </p:nvPicPr>
          <p:blipFill rotWithShape="1">
            <a:blip r:embed="rId4">
              <a:alphaModFix/>
            </a:blip>
            <a:srcRect/>
            <a:stretch/>
          </p:blipFill>
          <p:spPr>
            <a:xfrm>
              <a:off x="10883140" y="6406085"/>
              <a:ext cx="1045208" cy="366437"/>
            </a:xfrm>
            <a:prstGeom prst="rect">
              <a:avLst/>
            </a:prstGeom>
            <a:noFill/>
            <a:ln>
              <a:noFill/>
            </a:ln>
          </p:spPr>
        </p:pic>
      </p:gr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0" name="Google Shape;20;p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21" name="Google Shape;21;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spTree>
    <p:extLst>
      <p:ext uri="{BB962C8B-B14F-4D97-AF65-F5344CB8AC3E}">
        <p14:creationId xmlns:p14="http://schemas.microsoft.com/office/powerpoint/2010/main" val="38395258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GB" smtClean="0"/>
              <a:t>27/10/2025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100195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4" name="Google Shape;24;p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5" name="Google Shape;25;p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6" name="Google Shape;26;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
        <p:cNvGrpSpPr/>
        <p:nvPr/>
      </p:nvGrpSpPr>
      <p:grpSpPr>
        <a:xfrm>
          <a:off x="0" y="0"/>
          <a:ext cx="0" cy="0"/>
          <a:chOff x="0" y="0"/>
          <a:chExt cx="0" cy="0"/>
        </a:xfrm>
      </p:grpSpPr>
      <p:sp>
        <p:nvSpPr>
          <p:cNvPr id="28" name="Google Shape;28;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9" name="Google Shape;29;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0"/>
        <p:cNvGrpSpPr/>
        <p:nvPr/>
      </p:nvGrpSpPr>
      <p:grpSpPr>
        <a:xfrm>
          <a:off x="0" y="0"/>
          <a:ext cx="0" cy="0"/>
          <a:chOff x="0" y="0"/>
          <a:chExt cx="0" cy="0"/>
        </a:xfrm>
      </p:grpSpPr>
      <p:sp>
        <p:nvSpPr>
          <p:cNvPr id="31" name="Google Shape;31;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2" name="Google Shape;32;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3" name="Google Shape;33;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4"/>
        <p:cNvGrpSpPr/>
        <p:nvPr/>
      </p:nvGrpSpPr>
      <p:grpSpPr>
        <a:xfrm>
          <a:off x="0" y="0"/>
          <a:ext cx="0" cy="0"/>
          <a:chOff x="0" y="0"/>
          <a:chExt cx="0" cy="0"/>
        </a:xfrm>
      </p:grpSpPr>
      <p:sp>
        <p:nvSpPr>
          <p:cNvPr id="35" name="Google Shape;35;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36" name="Google Shape;36;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
        <p:cNvGrpSpPr/>
        <p:nvPr/>
      </p:nvGrpSpPr>
      <p:grpSpPr>
        <a:xfrm>
          <a:off x="0" y="0"/>
          <a:ext cx="0" cy="0"/>
          <a:chOff x="0" y="0"/>
          <a:chExt cx="0" cy="0"/>
        </a:xfrm>
      </p:grpSpPr>
      <p:sp>
        <p:nvSpPr>
          <p:cNvPr id="38" name="Google Shape;3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 name="Google Shape;39;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40" name="Google Shape;40;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1" name="Google Shape;41;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2" name="Google Shape;42;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Google Shape;44;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45" name="Google Shape;45;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theme" Target="../theme/theme2.xml"/><Relationship Id="rId4"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t-P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60" r:id="rId11"/>
    <p:sldLayoutId id="2147483661" r:id="rId12"/>
    <p:sldLayoutId id="2147483662" r:id="rId13"/>
    <p:sldLayoutId id="2147483663" r:id="rId14"/>
    <p:sldLayoutId id="214748366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4"/>
        <p:cNvGrpSpPr/>
        <p:nvPr/>
      </p:nvGrpSpPr>
      <p:grpSpPr>
        <a:xfrm>
          <a:off x="0" y="0"/>
          <a:ext cx="0" cy="0"/>
          <a:chOff x="0" y="0"/>
          <a:chExt cx="0" cy="0"/>
        </a:xfrm>
      </p:grpSpPr>
      <p:sp>
        <p:nvSpPr>
          <p:cNvPr id="175" name="Google Shape;175;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rgbClr val="4D4D4C"/>
              </a:buClr>
              <a:buSzPts val="3300"/>
              <a:buFont typeface="Calibri"/>
              <a:buNone/>
              <a:defRPr sz="3300" b="1" i="0" u="none" strike="noStrike" cap="none">
                <a:solidFill>
                  <a:srgbClr val="4D4D4C"/>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6" name="Google Shape;176;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rgbClr val="4D4D4C"/>
              </a:buClr>
              <a:buSzPts val="2100"/>
              <a:buFont typeface="Arial"/>
              <a:buChar char="•"/>
              <a:defRPr sz="2100" b="0" i="0" u="none" strike="noStrike" cap="none">
                <a:solidFill>
                  <a:srgbClr val="4D4D4C"/>
                </a:solidFill>
                <a:latin typeface="Calibri"/>
                <a:ea typeface="Calibri"/>
                <a:cs typeface="Calibri"/>
                <a:sym typeface="Calibri"/>
              </a:defRPr>
            </a:lvl1pPr>
            <a:lvl2pPr marL="914400" marR="0" lvl="1" indent="-342900" algn="l" rtl="0">
              <a:lnSpc>
                <a:spcPct val="90000"/>
              </a:lnSpc>
              <a:spcBef>
                <a:spcPts val="400"/>
              </a:spcBef>
              <a:spcAft>
                <a:spcPts val="0"/>
              </a:spcAft>
              <a:buClr>
                <a:srgbClr val="4D4D4C"/>
              </a:buClr>
              <a:buSzPts val="1800"/>
              <a:buFont typeface="Arial"/>
              <a:buChar char="•"/>
              <a:defRPr sz="1800" b="0" i="0" u="none" strike="noStrike" cap="none">
                <a:solidFill>
                  <a:srgbClr val="4D4D4C"/>
                </a:solidFill>
                <a:latin typeface="Calibri"/>
                <a:ea typeface="Calibri"/>
                <a:cs typeface="Calibri"/>
                <a:sym typeface="Calibri"/>
              </a:defRPr>
            </a:lvl2pPr>
            <a:lvl3pPr marL="1371600" marR="0" lvl="2" indent="-323850" algn="l" rtl="0">
              <a:lnSpc>
                <a:spcPct val="90000"/>
              </a:lnSpc>
              <a:spcBef>
                <a:spcPts val="400"/>
              </a:spcBef>
              <a:spcAft>
                <a:spcPts val="0"/>
              </a:spcAft>
              <a:buClr>
                <a:srgbClr val="4D4D4C"/>
              </a:buClr>
              <a:buSzPts val="1500"/>
              <a:buFont typeface="Arial"/>
              <a:buChar char="•"/>
              <a:defRPr sz="1500" b="0" i="0" u="none" strike="noStrike" cap="none">
                <a:solidFill>
                  <a:srgbClr val="4D4D4C"/>
                </a:solidFill>
                <a:latin typeface="Calibri"/>
                <a:ea typeface="Calibri"/>
                <a:cs typeface="Calibri"/>
                <a:sym typeface="Calibri"/>
              </a:defRPr>
            </a:lvl3pPr>
            <a:lvl4pPr marL="1828800" marR="0" lvl="3" indent="-317500" algn="l" rtl="0">
              <a:lnSpc>
                <a:spcPct val="90000"/>
              </a:lnSpc>
              <a:spcBef>
                <a:spcPts val="400"/>
              </a:spcBef>
              <a:spcAft>
                <a:spcPts val="0"/>
              </a:spcAft>
              <a:buClr>
                <a:srgbClr val="4D4D4C"/>
              </a:buClr>
              <a:buSzPts val="1400"/>
              <a:buFont typeface="Arial"/>
              <a:buChar char="•"/>
              <a:defRPr sz="1400" b="0" i="0" u="none" strike="noStrike" cap="none">
                <a:solidFill>
                  <a:srgbClr val="4D4D4C"/>
                </a:solidFill>
                <a:latin typeface="Calibri"/>
                <a:ea typeface="Calibri"/>
                <a:cs typeface="Calibri"/>
                <a:sym typeface="Calibri"/>
              </a:defRPr>
            </a:lvl4pPr>
            <a:lvl5pPr marL="2286000" marR="0" lvl="4" indent="-317500" algn="l" rtl="0">
              <a:lnSpc>
                <a:spcPct val="90000"/>
              </a:lnSpc>
              <a:spcBef>
                <a:spcPts val="400"/>
              </a:spcBef>
              <a:spcAft>
                <a:spcPts val="0"/>
              </a:spcAft>
              <a:buClr>
                <a:srgbClr val="4D4D4C"/>
              </a:buClr>
              <a:buSzPts val="1400"/>
              <a:buFont typeface="Arial"/>
              <a:buChar char="•"/>
              <a:defRPr sz="1400" b="0" i="0" u="none" strike="noStrike" cap="none">
                <a:solidFill>
                  <a:srgbClr val="4D4D4C"/>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7" name="Google Shape;177;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pt-PT"/>
              <a:t>‹#›</a:t>
            </a:fld>
            <a:endParaRPr/>
          </a:p>
        </p:txBody>
      </p:sp>
    </p:spTree>
  </p:cSld>
  <p:clrMap bg1="lt1" tx1="dk1" bg2="dk2" tx2="lt2" accent1="accent1" accent2="accent2" accent3="accent3" accent4="accent4" accent5="accent5" accent6="accent6" hlink="hlink" folHlink="folHlink"/>
  <p:sldLayoutIdLst>
    <p:sldLayoutId id="2147483680" r:id="rId1"/>
    <p:sldLayoutId id="2147483682" r:id="rId2"/>
    <p:sldLayoutId id="2147483716" r:id="rId3"/>
    <p:sldLayoutId id="214748371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8"/>
        <p:cNvGrpSpPr/>
        <p:nvPr/>
      </p:nvGrpSpPr>
      <p:grpSpPr>
        <a:xfrm>
          <a:off x="0" y="0"/>
          <a:ext cx="0" cy="0"/>
          <a:chOff x="0" y="0"/>
          <a:chExt cx="0" cy="0"/>
        </a:xfrm>
      </p:grpSpPr>
      <p:sp>
        <p:nvSpPr>
          <p:cNvPr id="229" name="Google Shape;229;p45"/>
          <p:cNvSpPr txBox="1">
            <a:spLocks noGrp="1"/>
          </p:cNvSpPr>
          <p:nvPr>
            <p:ph type="title"/>
          </p:nvPr>
        </p:nvSpPr>
        <p:spPr>
          <a:xfrm>
            <a:off x="417040" y="375047"/>
            <a:ext cx="8396400" cy="859800"/>
          </a:xfrm>
          <a:prstGeom prst="rect">
            <a:avLst/>
          </a:prstGeom>
          <a:noFill/>
          <a:ln>
            <a:noFill/>
          </a:ln>
        </p:spPr>
        <p:txBody>
          <a:bodyPr spcFirstLastPara="1" wrap="square" lIns="68575" tIns="34275" rIns="68575" bIns="34275" anchor="t" anchorCtr="0">
            <a:normAutofit/>
          </a:bodyPr>
          <a:lstStyle>
            <a:lvl1pPr marR="0" lvl="0" algn="l" rtl="0">
              <a:lnSpc>
                <a:spcPct val="90000"/>
              </a:lnSpc>
              <a:spcBef>
                <a:spcPts val="0"/>
              </a:spcBef>
              <a:spcAft>
                <a:spcPts val="0"/>
              </a:spcAft>
              <a:buClr>
                <a:schemeClr val="accent3"/>
              </a:buClr>
              <a:buSzPts val="2300"/>
              <a:buFont typeface="Calibri"/>
              <a:buNone/>
              <a:defRPr sz="2300" b="1" i="0" u="none" strike="noStrike" cap="none">
                <a:solidFill>
                  <a:schemeClr val="accent3"/>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0" name="Google Shape;230;p45"/>
          <p:cNvSpPr txBox="1">
            <a:spLocks noGrp="1"/>
          </p:cNvSpPr>
          <p:nvPr>
            <p:ph type="body" idx="1"/>
          </p:nvPr>
        </p:nvSpPr>
        <p:spPr>
          <a:xfrm>
            <a:off x="417040" y="1369219"/>
            <a:ext cx="8396400" cy="2889300"/>
          </a:xfrm>
          <a:prstGeom prst="rect">
            <a:avLst/>
          </a:prstGeom>
          <a:noFill/>
          <a:ln>
            <a:noFill/>
          </a:ln>
        </p:spPr>
        <p:txBody>
          <a:bodyPr spcFirstLastPara="1" wrap="square" lIns="68575" tIns="34275" rIns="68575" bIns="34275" anchor="t" anchorCtr="0">
            <a:normAutofit/>
          </a:bodyPr>
          <a:lstStyle>
            <a:lvl1pPr marL="457200" marR="0" lvl="0" indent="-323850" algn="l" rtl="0">
              <a:lnSpc>
                <a:spcPct val="90000"/>
              </a:lnSpc>
              <a:spcBef>
                <a:spcPts val="800"/>
              </a:spcBef>
              <a:spcAft>
                <a:spcPts val="0"/>
              </a:spcAft>
              <a:buClr>
                <a:schemeClr val="accent5"/>
              </a:buClr>
              <a:buSzPts val="1500"/>
              <a:buFont typeface="Arial"/>
              <a:buChar char="•"/>
              <a:defRPr sz="1500" b="0" i="0" u="none" strike="noStrike" cap="none">
                <a:solidFill>
                  <a:schemeClr val="dk2"/>
                </a:solidFill>
                <a:latin typeface="Calibri"/>
                <a:ea typeface="Calibri"/>
                <a:cs typeface="Calibri"/>
                <a:sym typeface="Calibri"/>
              </a:defRPr>
            </a:lvl1pPr>
            <a:lvl2pPr marL="914400" marR="0" lvl="1" indent="-323850" algn="l" rtl="0">
              <a:lnSpc>
                <a:spcPct val="90000"/>
              </a:lnSpc>
              <a:spcBef>
                <a:spcPts val="400"/>
              </a:spcBef>
              <a:spcAft>
                <a:spcPts val="0"/>
              </a:spcAft>
              <a:buClr>
                <a:schemeClr val="accent5"/>
              </a:buClr>
              <a:buSzPts val="1500"/>
              <a:buFont typeface="Arial"/>
              <a:buChar char="•"/>
              <a:defRPr sz="1500" b="0" i="0" u="none" strike="noStrike" cap="none">
                <a:solidFill>
                  <a:schemeClr val="dk2"/>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accent5"/>
              </a:buClr>
              <a:buSzPts val="1500"/>
              <a:buFont typeface="Arial"/>
              <a:buChar char="•"/>
              <a:defRPr sz="1500" b="0" i="0" u="none" strike="noStrike" cap="none">
                <a:solidFill>
                  <a:schemeClr val="dk2"/>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accent5"/>
              </a:buClr>
              <a:buSzPts val="1500"/>
              <a:buFont typeface="Arial"/>
              <a:buChar char="•"/>
              <a:defRPr sz="1500" b="0" i="0" u="none" strike="noStrike" cap="none">
                <a:solidFill>
                  <a:schemeClr val="dk2"/>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accent5"/>
              </a:buClr>
              <a:buSzPts val="1500"/>
              <a:buFont typeface="Arial"/>
              <a:buChar char="•"/>
              <a:defRPr sz="1500" b="0" i="1" u="none" strike="noStrike" cap="none">
                <a:solidFill>
                  <a:schemeClr val="dk2"/>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14" r:id="rId17"/>
    <p:sldLayoutId id="2147483718"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hyperlink" Target="https://doi.org/10.5281/zenodo.17462702" TargetMode="External"/><Relationship Id="rId5" Type="http://schemas.openxmlformats.org/officeDocument/2006/relationships/image" Target="../media/image18.png"/><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36.xml"/><Relationship Id="rId5" Type="http://schemas.openxmlformats.org/officeDocument/2006/relationships/hyperlink" Target="https://terms.codata.org/rdmt/data-stewardship" TargetMode="External"/><Relationship Id="rId4" Type="http://schemas.openxmlformats.org/officeDocument/2006/relationships/image" Target="../media/image36.jpeg"/></Relationships>
</file>

<file path=ppt/slides/_rels/slide1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8.png"/><Relationship Id="rId7" Type="http://schemas.openxmlformats.org/officeDocument/2006/relationships/hyperlink" Target="https://doi.org/10.1038/d41586-020-00505-7" TargetMode="External"/><Relationship Id="rId2" Type="http://schemas.openxmlformats.org/officeDocument/2006/relationships/image" Target="../media/image37.png"/><Relationship Id="rId1" Type="http://schemas.openxmlformats.org/officeDocument/2006/relationships/slideLayout" Target="../slideLayouts/slideLayout36.xml"/><Relationship Id="rId6" Type="http://schemas.openxmlformats.org/officeDocument/2006/relationships/hyperlink" Target="https://doi.org/10.1787/e08aa3bb-en" TargetMode="External"/><Relationship Id="rId5" Type="http://schemas.openxmlformats.org/officeDocument/2006/relationships/hyperlink" Target="https://zenodo.org/records/4080867#.ZAnLZi8w35g" TargetMode="External"/><Relationship Id="rId4" Type="http://schemas.openxmlformats.org/officeDocument/2006/relationships/hyperlink" Target="https://lcrdm.nl/" TargetMode="External"/><Relationship Id="rId9" Type="http://schemas.openxmlformats.org/officeDocument/2006/relationships/image" Target="../media/image40.png"/></Relationships>
</file>

<file path=ppt/slides/_rels/slide1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4.png"/><Relationship Id="rId7" Type="http://schemas.openxmlformats.org/officeDocument/2006/relationships/hyperlink" Target="https://competency.ebi.ac.uk/framework/datasteward/1.0" TargetMode="External"/><Relationship Id="rId2" Type="http://schemas.openxmlformats.org/officeDocument/2006/relationships/image" Target="../media/image43.png"/><Relationship Id="rId1" Type="http://schemas.openxmlformats.org/officeDocument/2006/relationships/slideLayout" Target="../slideLayouts/slideLayout36.xml"/><Relationship Id="rId6" Type="http://schemas.openxmlformats.org/officeDocument/2006/relationships/hyperlink" Target="https://doi.org/10.5281/zenodo.2669150" TargetMode="External"/><Relationship Id="rId5" Type="http://schemas.openxmlformats.org/officeDocument/2006/relationships/hyperlink" Target="https://doi.org/10.5281/zenodo.3471707" TargetMode="External"/><Relationship Id="rId10" Type="http://schemas.openxmlformats.org/officeDocument/2006/relationships/hyperlink" Target="https://tdcc.nl/building-capacity-for-data-stewardship-in-the-netherlands-formal-job-profiles-training-and-career-perspective" TargetMode="External"/><Relationship Id="rId4" Type="http://schemas.openxmlformats.org/officeDocument/2006/relationships/hyperlink" Target="https://doi.org/10.5281/zenodo.4320504" TargetMode="External"/><Relationship Id="rId9"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36.xml"/><Relationship Id="rId6" Type="http://schemas.openxmlformats.org/officeDocument/2006/relationships/image" Target="../media/image48.png"/><Relationship Id="rId5" Type="http://schemas.openxmlformats.org/officeDocument/2006/relationships/hyperlink" Target="https://doi.org/10.5281/zenodo.4320504" TargetMode="External"/><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6.xml"/><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6.xml"/><Relationship Id="rId5" Type="http://schemas.openxmlformats.org/officeDocument/2006/relationships/image" Target="../media/image54.png"/><Relationship Id="rId4" Type="http://schemas.openxmlformats.org/officeDocument/2006/relationships/hyperlink" Target="https://tdcc.n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hyperlink" Target="https://lcrdm.nl/" TargetMode="External"/><Relationship Id="rId2" Type="http://schemas.openxmlformats.org/officeDocument/2006/relationships/notesSlide" Target="../notesSlides/notesSlide5.xml"/><Relationship Id="rId1" Type="http://schemas.openxmlformats.org/officeDocument/2006/relationships/slideLayout" Target="../slideLayouts/slideLayout3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21.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hyperlink" Target="https://23things.sites.uu.nl/" TargetMode="External"/><Relationship Id="rId2" Type="http://schemas.openxmlformats.org/officeDocument/2006/relationships/image" Target="../media/image59.png"/><Relationship Id="rId1" Type="http://schemas.openxmlformats.org/officeDocument/2006/relationships/slideLayout" Target="../slideLayouts/slideLayout36.xml"/><Relationship Id="rId6" Type="http://schemas.openxmlformats.org/officeDocument/2006/relationships/image" Target="../media/image63.png"/><Relationship Id="rId11" Type="http://schemas.openxmlformats.org/officeDocument/2006/relationships/hyperlink" Target="https://book.the-turing-way.org/" TargetMode="External"/><Relationship Id="rId5" Type="http://schemas.openxmlformats.org/officeDocument/2006/relationships/image" Target="../media/image62.png"/><Relationship Id="rId10" Type="http://schemas.openxmlformats.org/officeDocument/2006/relationships/hyperlink" Target="https://fairmetroline.org/" TargetMode="External"/><Relationship Id="rId4" Type="http://schemas.openxmlformats.org/officeDocument/2006/relationships/image" Target="../media/image61.png"/><Relationship Id="rId9" Type="http://schemas.openxmlformats.org/officeDocument/2006/relationships/image" Target="../media/image66.png"/></Relationships>
</file>

<file path=ppt/slides/_rels/slide2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36.xml"/><Relationship Id="rId5" Type="http://schemas.openxmlformats.org/officeDocument/2006/relationships/image" Target="../media/image69.jpeg"/><Relationship Id="rId4" Type="http://schemas.openxmlformats.org/officeDocument/2006/relationships/hyperlink" Target="http://fairmetroline.org"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36.xml"/><Relationship Id="rId5" Type="http://schemas.openxmlformats.org/officeDocument/2006/relationships/image" Target="../media/image74.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8" Type="http://schemas.openxmlformats.org/officeDocument/2006/relationships/hyperlink" Target="https://bio.tools/" TargetMode="External"/><Relationship Id="rId13" Type="http://schemas.openxmlformats.org/officeDocument/2006/relationships/image" Target="../media/image76.png"/><Relationship Id="rId18" Type="http://schemas.openxmlformats.org/officeDocument/2006/relationships/image" Target="../media/image80.png"/><Relationship Id="rId3" Type="http://schemas.openxmlformats.org/officeDocument/2006/relationships/hyperlink" Target="https://elixir-europe.org/communities/research-data-management" TargetMode="External"/><Relationship Id="rId7" Type="http://schemas.openxmlformats.org/officeDocument/2006/relationships/hyperlink" Target="https://ds-wizard.org/" TargetMode="External"/><Relationship Id="rId12" Type="http://schemas.openxmlformats.org/officeDocument/2006/relationships/hyperlink" Target="https://elixir-europe-training.github.io/ELIXIR-TrP-FAIR-training-handbook/" TargetMode="External"/><Relationship Id="rId17" Type="http://schemas.openxmlformats.org/officeDocument/2006/relationships/image" Target="../media/image79.png"/><Relationship Id="rId2" Type="http://schemas.openxmlformats.org/officeDocument/2006/relationships/image" Target="../media/image75.png"/><Relationship Id="rId16" Type="http://schemas.openxmlformats.org/officeDocument/2006/relationships/image" Target="../media/image78.png"/><Relationship Id="rId1" Type="http://schemas.openxmlformats.org/officeDocument/2006/relationships/slideLayout" Target="../slideLayouts/slideLayout36.xml"/><Relationship Id="rId6" Type="http://schemas.openxmlformats.org/officeDocument/2006/relationships/hyperlink" Target="https://fairsharing.org/" TargetMode="External"/><Relationship Id="rId11" Type="http://schemas.openxmlformats.org/officeDocument/2006/relationships/hyperlink" Target="https://www.researchobject.org/ro-crate/" TargetMode="External"/><Relationship Id="rId5" Type="http://schemas.openxmlformats.org/officeDocument/2006/relationships/hyperlink" Target="https://faircookbook.elixir-europe.org/" TargetMode="External"/><Relationship Id="rId15" Type="http://schemas.openxmlformats.org/officeDocument/2006/relationships/image" Target="../media/image77.png"/><Relationship Id="rId10" Type="http://schemas.openxmlformats.org/officeDocument/2006/relationships/hyperlink" Target="https://workflowhub.eu/" TargetMode="External"/><Relationship Id="rId19" Type="http://schemas.openxmlformats.org/officeDocument/2006/relationships/image" Target="../media/image81.png"/><Relationship Id="rId4" Type="http://schemas.openxmlformats.org/officeDocument/2006/relationships/hyperlink" Target="https://rdmkit.elixir-europe.org/" TargetMode="External"/><Relationship Id="rId9" Type="http://schemas.openxmlformats.org/officeDocument/2006/relationships/hyperlink" Target="https://tess.elixir-europe.org/" TargetMode="External"/><Relationship Id="rId14" Type="http://schemas.openxmlformats.org/officeDocument/2006/relationships/hyperlink" Target="https://riojournal.com/article/56508/"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36.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28.xml.rels><?xml version="1.0" encoding="UTF-8" standalone="yes"?>
<Relationships xmlns="http://schemas.openxmlformats.org/package/2006/relationships"><Relationship Id="rId8" Type="http://schemas.openxmlformats.org/officeDocument/2006/relationships/hyperlink" Target="https://researchdata.nl/en/home/" TargetMode="External"/><Relationship Id="rId3" Type="http://schemas.openxmlformats.org/officeDocument/2006/relationships/image" Target="../media/image88.png"/><Relationship Id="rId7" Type="http://schemas.openxmlformats.org/officeDocument/2006/relationships/hyperlink" Target="https://www.cscce.org/profiles" TargetMode="External"/><Relationship Id="rId2" Type="http://schemas.openxmlformats.org/officeDocument/2006/relationships/image" Target="../media/image87.png"/><Relationship Id="rId1" Type="http://schemas.openxmlformats.org/officeDocument/2006/relationships/slideLayout" Target="../slideLayouts/slideLayout36.xml"/><Relationship Id="rId6" Type="http://schemas.openxmlformats.org/officeDocument/2006/relationships/image" Target="../media/image89.png"/><Relationship Id="rId5" Type="http://schemas.openxmlformats.org/officeDocument/2006/relationships/image" Target="../media/image82.png"/><Relationship Id="rId4" Type="http://schemas.openxmlformats.org/officeDocument/2006/relationships/image" Target="../media/image8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6.xml"/><Relationship Id="rId4" Type="http://schemas.openxmlformats.org/officeDocument/2006/relationships/image" Target="../media/image21.jpeg"/></Relationships>
</file>

<file path=ppt/slides/_rels/slide30.xml.rels><?xml version="1.0" encoding="UTF-8" standalone="yes"?>
<Relationships xmlns="http://schemas.openxmlformats.org/package/2006/relationships"><Relationship Id="rId3" Type="http://schemas.openxmlformats.org/officeDocument/2006/relationships/hyperlink" Target="https://join.slack.com/t/dtl-dsig/shared_invite/zt-krwq991u-6PczI7~fxokJuLOpnI3u0A" TargetMode="External"/><Relationship Id="rId2" Type="http://schemas.openxmlformats.org/officeDocument/2006/relationships/hyperlink" Target="https://tdcc.nl/dsig" TargetMode="External"/><Relationship Id="rId1" Type="http://schemas.openxmlformats.org/officeDocument/2006/relationships/slideLayout" Target="../slideLayouts/slideLayout3.xml"/><Relationship Id="rId4" Type="http://schemas.openxmlformats.org/officeDocument/2006/relationships/image" Target="../media/image90.jpeg"/></Relationships>
</file>

<file path=ppt/slides/_rels/slide3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92.png"/></Relationships>
</file>

<file path=ppt/slides/_rels/slide3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94.png"/></Relationships>
</file>

<file path=ppt/slides/_rels/slide33.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100.png"/><Relationship Id="rId2" Type="http://schemas.openxmlformats.org/officeDocument/2006/relationships/image" Target="../media/image95.png"/><Relationship Id="rId1" Type="http://schemas.openxmlformats.org/officeDocument/2006/relationships/slideLayout" Target="../slideLayouts/slideLayout36.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34.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image" Target="../media/image101.png"/><Relationship Id="rId1" Type="http://schemas.openxmlformats.org/officeDocument/2006/relationships/slideLayout" Target="../slideLayouts/slideLayout36.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3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3.xml"/><Relationship Id="rId6" Type="http://schemas.openxmlformats.org/officeDocument/2006/relationships/image" Target="../media/image110.png"/><Relationship Id="rId5" Type="http://schemas.openxmlformats.org/officeDocument/2006/relationships/hyperlink" Target="https://tdcc.nl/dsig/spotlight-on-data-stewards" TargetMode="External"/><Relationship Id="rId4" Type="http://schemas.openxmlformats.org/officeDocument/2006/relationships/image" Target="../media/image109.png"/></Relationships>
</file>

<file path=ppt/slides/_rels/slide36.xml.rels><?xml version="1.0" encoding="UTF-8" standalone="yes"?>
<Relationships xmlns="http://schemas.openxmlformats.org/package/2006/relationships"><Relationship Id="rId8" Type="http://schemas.openxmlformats.org/officeDocument/2006/relationships/hyperlink" Target="https://www.rd-alliance.org/about/" TargetMode="External"/><Relationship Id="rId3" Type="http://schemas.openxmlformats.org/officeDocument/2006/relationships/hyperlink" Target="https://docs.google.com/forms/d/e/1FAIpQLSf-ESjE-FaMwdpeA-GQXf9JXq77deSVt9ryi4fgxdKyoCOihQ/viewform?usp=publish-editor" TargetMode="External"/><Relationship Id="rId7" Type="http://schemas.openxmlformats.org/officeDocument/2006/relationships/image" Target="../media/image114.png"/><Relationship Id="rId2" Type="http://schemas.openxmlformats.org/officeDocument/2006/relationships/hyperlink" Target="https://docs.google.com/document/d/1K2O0Ib9lUzBSVFmqZB-f7vLXbLt7AiFMf256d778bB8/edit?tab=t.0" TargetMode="External"/><Relationship Id="rId1" Type="http://schemas.openxmlformats.org/officeDocument/2006/relationships/slideLayout" Target="../slideLayouts/slideLayout18.xml"/><Relationship Id="rId6" Type="http://schemas.openxmlformats.org/officeDocument/2006/relationships/image" Target="../media/image113.png"/><Relationship Id="rId5" Type="http://schemas.openxmlformats.org/officeDocument/2006/relationships/image" Target="../media/image112.png"/><Relationship Id="rId10" Type="http://schemas.openxmlformats.org/officeDocument/2006/relationships/image" Target="../media/image115.png"/><Relationship Id="rId4" Type="http://schemas.openxmlformats.org/officeDocument/2006/relationships/image" Target="../media/image111.png"/><Relationship Id="rId9" Type="http://schemas.openxmlformats.org/officeDocument/2006/relationships/hyperlink" Target="https://www.rd-alliance.org/wp-content/uploads/2024/09/The-RDA-for-Newcomers-V1-.1-12-Sept-2024.pdf"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8.xml"/><Relationship Id="rId5" Type="http://schemas.openxmlformats.org/officeDocument/2006/relationships/image" Target="../media/image118.png"/><Relationship Id="rId4" Type="http://schemas.openxmlformats.org/officeDocument/2006/relationships/hyperlink" Target="https://www.rd-alliance.org/groups/professionalising-data-stewardship-ig/outputs"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19.xml"/><Relationship Id="rId5" Type="http://schemas.openxmlformats.org/officeDocument/2006/relationships/hyperlink" Target="https://eosc.eu/advisory-groups/data-stewardship-curricula-and-career-paths" TargetMode="External"/><Relationship Id="rId4" Type="http://schemas.openxmlformats.org/officeDocument/2006/relationships/image" Target="../media/image12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3" Type="http://schemas.openxmlformats.org/officeDocument/2006/relationships/hyperlink" Target="mailto:mijke.jetten@health-ri.nl" TargetMode="External"/><Relationship Id="rId2" Type="http://schemas.openxmlformats.org/officeDocument/2006/relationships/image" Target="../media/image122.jpeg"/><Relationship Id="rId1"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124.png"/><Relationship Id="rId4" Type="http://schemas.openxmlformats.org/officeDocument/2006/relationships/image" Target="../media/image12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s://fairmetroline.org/" TargetMode="External"/><Relationship Id="rId7" Type="http://schemas.openxmlformats.org/officeDocument/2006/relationships/image" Target="../media/image26.svg"/><Relationship Id="rId2" Type="http://schemas.openxmlformats.org/officeDocument/2006/relationships/image" Target="../media/image125.png"/><Relationship Id="rId1" Type="http://schemas.openxmlformats.org/officeDocument/2006/relationships/slideLayout" Target="../slideLayouts/slideLayout36.xml"/><Relationship Id="rId6" Type="http://schemas.openxmlformats.org/officeDocument/2006/relationships/image" Target="../media/image25.png"/><Relationship Id="rId5" Type="http://schemas.openxmlformats.org/officeDocument/2006/relationships/image" Target="../media/image127.png"/><Relationship Id="rId4" Type="http://schemas.openxmlformats.org/officeDocument/2006/relationships/image" Target="../media/image126.png"/></Relationships>
</file>

<file path=ppt/slides/_rels/slide43.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2" Type="http://schemas.openxmlformats.org/officeDocument/2006/relationships/image" Target="../media/image129.jpg"/><Relationship Id="rId1" Type="http://schemas.openxmlformats.org/officeDocument/2006/relationships/slideLayout" Target="../slideLayouts/slideLayout36.xml"/></Relationships>
</file>

<file path=ppt/slides/_rels/slide4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jpeg"/><Relationship Id="rId1" Type="http://schemas.openxmlformats.org/officeDocument/2006/relationships/slideLayout" Target="../slideLayouts/slideLayout36.xml"/><Relationship Id="rId5" Type="http://schemas.openxmlformats.org/officeDocument/2006/relationships/image" Target="../media/image133.png"/><Relationship Id="rId4" Type="http://schemas.openxmlformats.org/officeDocument/2006/relationships/image" Target="../media/image132.svg"/></Relationships>
</file>

<file path=ppt/slides/_rels/slide46.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hyperlink" Target="https://fairmetroline.org/metroline_steps/define_fairification_objectives" TargetMode="External"/><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hyperlink" Target="https://dempact.nl/" TargetMode="External"/><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hyperlink" Target="https://extract-project.eu/contact/" TargetMode="External"/><Relationship Id="rId1" Type="http://schemas.openxmlformats.org/officeDocument/2006/relationships/slideLayout" Target="../slideLayouts/slideLayout36.xml"/></Relationships>
</file>

<file path=ppt/slides/_rels/slide49.xml.rels><?xml version="1.0" encoding="UTF-8" standalone="yes"?>
<Relationships xmlns="http://schemas.openxmlformats.org/package/2006/relationships"><Relationship Id="rId3" Type="http://schemas.openxmlformats.org/officeDocument/2006/relationships/hyperlink" Target="https://fairmetroline.org/metroline_steps/pre_fair_assessment" TargetMode="External"/><Relationship Id="rId2" Type="http://schemas.openxmlformats.org/officeDocument/2006/relationships/image" Target="../media/image135.jpg"/><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png"/><Relationship Id="rId7" Type="http://schemas.openxmlformats.org/officeDocument/2006/relationships/image" Target="../media/image26.svg"/><Relationship Id="rId2" Type="http://schemas.openxmlformats.org/officeDocument/2006/relationships/image" Target="../media/image22.png"/><Relationship Id="rId1" Type="http://schemas.openxmlformats.org/officeDocument/2006/relationships/slideLayout" Target="../slideLayouts/slideLayout36.xml"/><Relationship Id="rId6" Type="http://schemas.openxmlformats.org/officeDocument/2006/relationships/image" Target="../media/image25.png"/><Relationship Id="rId5" Type="http://schemas.openxmlformats.org/officeDocument/2006/relationships/image" Target="../media/image16.png"/><Relationship Id="rId4" Type="http://schemas.openxmlformats.org/officeDocument/2006/relationships/image" Target="../media/image24.png"/></Relationships>
</file>

<file path=ppt/slides/_rels/slide50.xml.rels><?xml version="1.0" encoding="UTF-8" standalone="yes"?>
<Relationships xmlns="http://schemas.openxmlformats.org/package/2006/relationships"><Relationship Id="rId2" Type="http://schemas.openxmlformats.org/officeDocument/2006/relationships/image" Target="../media/image135.jpg"/><Relationship Id="rId1" Type="http://schemas.openxmlformats.org/officeDocument/2006/relationships/slideLayout" Target="../slideLayouts/slideLayout36.xml"/></Relationships>
</file>

<file path=ppt/slides/_rels/slide51.xml.rels><?xml version="1.0" encoding="UTF-8" standalone="yes"?>
<Relationships xmlns="http://schemas.openxmlformats.org/package/2006/relationships"><Relationship Id="rId2" Type="http://schemas.openxmlformats.org/officeDocument/2006/relationships/image" Target="../media/image135.jpg"/><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hyperlink" Target="https://fairmetroline.org/metroline_steps/design_solution_plan" TargetMode="External"/><Relationship Id="rId1" Type="http://schemas.openxmlformats.org/officeDocument/2006/relationships/slideLayout" Target="../slideLayouts/slideLayout36.xml"/></Relationships>
</file>

<file path=ppt/slides/_rels/slide53.xml.rels><?xml version="1.0" encoding="UTF-8" standalone="yes"?>
<Relationships xmlns="http://schemas.openxmlformats.org/package/2006/relationships"><Relationship Id="rId2" Type="http://schemas.openxmlformats.org/officeDocument/2006/relationships/image" Target="../media/image136.jpg"/><Relationship Id="rId1" Type="http://schemas.openxmlformats.org/officeDocument/2006/relationships/slideLayout" Target="../slideLayouts/slideLayout36.xml"/></Relationships>
</file>

<file path=ppt/slides/_rels/slide54.xml.rels><?xml version="1.0" encoding="UTF-8" standalone="yes"?>
<Relationships xmlns="http://schemas.openxmlformats.org/package/2006/relationships"><Relationship Id="rId2" Type="http://schemas.openxmlformats.org/officeDocument/2006/relationships/image" Target="../media/image136.jpg"/><Relationship Id="rId1" Type="http://schemas.openxmlformats.org/officeDocument/2006/relationships/slideLayout" Target="../slideLayouts/slideLayout36.xml"/></Relationships>
</file>

<file path=ppt/slides/_rels/slide55.xml.rels><?xml version="1.0" encoding="UTF-8" standalone="yes"?>
<Relationships xmlns="http://schemas.openxmlformats.org/package/2006/relationships"><Relationship Id="rId2" Type="http://schemas.openxmlformats.org/officeDocument/2006/relationships/image" Target="../media/image137.jpg"/><Relationship Id="rId1" Type="http://schemas.openxmlformats.org/officeDocument/2006/relationships/slideLayout" Target="../slideLayouts/slideLayout36.xml"/></Relationships>
</file>

<file path=ppt/slides/_rels/slide56.xml.rels><?xml version="1.0" encoding="UTF-8" standalone="yes"?>
<Relationships xmlns="http://schemas.openxmlformats.org/package/2006/relationships"><Relationship Id="rId2" Type="http://schemas.openxmlformats.org/officeDocument/2006/relationships/image" Target="../media/image137.jpg"/><Relationship Id="rId1" Type="http://schemas.openxmlformats.org/officeDocument/2006/relationships/slideLayout" Target="../slideLayouts/slideLayout36.xml"/></Relationships>
</file>

<file path=ppt/slides/_rels/slide57.xml.rels><?xml version="1.0" encoding="UTF-8" standalone="yes"?>
<Relationships xmlns="http://schemas.openxmlformats.org/package/2006/relationships"><Relationship Id="rId2" Type="http://schemas.openxmlformats.org/officeDocument/2006/relationships/image" Target="../media/image137.jpg"/><Relationship Id="rId1" Type="http://schemas.openxmlformats.org/officeDocument/2006/relationships/slideLayout" Target="../slideLayouts/slideLayout36.xml"/></Relationships>
</file>

<file path=ppt/slides/_rels/slide58.xml.rels><?xml version="1.0" encoding="UTF-8" standalone="yes"?>
<Relationships xmlns="http://schemas.openxmlformats.org/package/2006/relationships"><Relationship Id="rId3" Type="http://schemas.openxmlformats.org/officeDocument/2006/relationships/hyperlink" Target="https://fairmetroline.org/metroline_steps/have_a_fair_data_steward_on_board" TargetMode="External"/><Relationship Id="rId2" Type="http://schemas.openxmlformats.org/officeDocument/2006/relationships/hyperlink" Target="https://health-ri.atlassian.net/wiki/spaces/FSD/pages/273612805/Metroline+Step+Have+a+FAIR+data+steward+on+board" TargetMode="External"/><Relationship Id="rId1" Type="http://schemas.openxmlformats.org/officeDocument/2006/relationships/slideLayout" Target="../slideLayouts/slideLayout36.xml"/><Relationship Id="rId5" Type="http://schemas.openxmlformats.org/officeDocument/2006/relationships/image" Target="../media/image44.png"/><Relationship Id="rId4" Type="http://schemas.openxmlformats.org/officeDocument/2006/relationships/image" Target="../media/image43.png"/></Relationships>
</file>

<file path=ppt/slides/_rels/slide59.xml.rels><?xml version="1.0" encoding="UTF-8" standalone="yes"?>
<Relationships xmlns="http://schemas.openxmlformats.org/package/2006/relationships"><Relationship Id="rId2" Type="http://schemas.openxmlformats.org/officeDocument/2006/relationships/image" Target="../media/image138.jpg"/><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6.xml"/><Relationship Id="rId4" Type="http://schemas.openxmlformats.org/officeDocument/2006/relationships/hyperlink" Target="https://www.healthdata.nl/en"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36.xml"/><Relationship Id="rId5" Type="http://schemas.openxmlformats.org/officeDocument/2006/relationships/image" Target="../media/image16.pn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64"/>
          <p:cNvSpPr txBox="1">
            <a:spLocks noGrp="1"/>
          </p:cNvSpPr>
          <p:nvPr>
            <p:ph type="title"/>
          </p:nvPr>
        </p:nvSpPr>
        <p:spPr>
          <a:xfrm>
            <a:off x="428360" y="764629"/>
            <a:ext cx="6390300" cy="2191800"/>
          </a:xfrm>
          <a:prstGeom prst="rect">
            <a:avLst/>
          </a:prstGeom>
          <a:noFill/>
          <a:ln>
            <a:noFill/>
          </a:ln>
        </p:spPr>
        <p:txBody>
          <a:bodyPr spcFirstLastPara="1" wrap="square" lIns="68575" tIns="34275" rIns="68575" bIns="34275" anchor="b" anchorCtr="0">
            <a:normAutofit/>
          </a:bodyPr>
          <a:lstStyle/>
          <a:p>
            <a:pPr marL="0" lvl="0" indent="0" algn="l" rtl="0">
              <a:lnSpc>
                <a:spcPct val="90000"/>
              </a:lnSpc>
              <a:spcBef>
                <a:spcPts val="800"/>
              </a:spcBef>
              <a:spcAft>
                <a:spcPts val="0"/>
              </a:spcAft>
              <a:buSzPts val="2300"/>
              <a:buNone/>
            </a:pPr>
            <a:r>
              <a:rPr lang="en-GB" sz="4200" noProof="0" dirty="0"/>
              <a:t>FAIR data stewardship</a:t>
            </a:r>
            <a:br>
              <a:rPr lang="en-GB" sz="4200" noProof="0" dirty="0"/>
            </a:br>
            <a:br>
              <a:rPr lang="en-GB" sz="1700" noProof="0" dirty="0"/>
            </a:br>
            <a:r>
              <a:rPr lang="en-GB" sz="3300" b="0" noProof="0" dirty="0">
                <a:solidFill>
                  <a:schemeClr val="accent5"/>
                </a:solidFill>
              </a:rPr>
              <a:t>Bridging skills, practice and communities from local to European</a:t>
            </a:r>
          </a:p>
        </p:txBody>
      </p:sp>
      <p:pic>
        <p:nvPicPr>
          <p:cNvPr id="485" name="Google Shape;485;p64" descr="Logo, company name&#10;&#10;Description automatically generated"/>
          <p:cNvPicPr preferRelativeResize="0"/>
          <p:nvPr/>
        </p:nvPicPr>
        <p:blipFill rotWithShape="1">
          <a:blip r:embed="rId3">
            <a:alphaModFix/>
          </a:blip>
          <a:srcRect/>
          <a:stretch/>
        </p:blipFill>
        <p:spPr>
          <a:xfrm>
            <a:off x="6469711" y="4061434"/>
            <a:ext cx="756750" cy="681123"/>
          </a:xfrm>
          <a:prstGeom prst="rect">
            <a:avLst/>
          </a:prstGeom>
          <a:noFill/>
          <a:ln>
            <a:noFill/>
          </a:ln>
        </p:spPr>
      </p:pic>
      <p:sp>
        <p:nvSpPr>
          <p:cNvPr id="486" name="Google Shape;486;p64"/>
          <p:cNvSpPr txBox="1"/>
          <p:nvPr/>
        </p:nvSpPr>
        <p:spPr>
          <a:xfrm>
            <a:off x="486444" y="3238749"/>
            <a:ext cx="3704461" cy="162041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800" i="1" noProof="0" dirty="0" err="1">
                <a:solidFill>
                  <a:schemeClr val="accent2"/>
                </a:solidFill>
                <a:latin typeface="Calibri"/>
                <a:ea typeface="Calibri"/>
                <a:cs typeface="Calibri"/>
                <a:sym typeface="Calibri"/>
              </a:rPr>
              <a:t>DeiC</a:t>
            </a:r>
            <a:r>
              <a:rPr lang="en-GB" sz="1800" i="1" noProof="0" dirty="0">
                <a:solidFill>
                  <a:schemeClr val="accent2"/>
                </a:solidFill>
                <a:latin typeface="Calibri"/>
                <a:ea typeface="Calibri"/>
                <a:cs typeface="Calibri"/>
                <a:sym typeface="Calibri"/>
              </a:rPr>
              <a:t> conference, October 28-29, 2025</a:t>
            </a:r>
            <a:endParaRPr lang="en-GB" sz="1800" b="0" i="1" u="none" strike="noStrike" cap="none" noProof="0" dirty="0">
              <a:solidFill>
                <a:schemeClr val="accent2"/>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lang="en-GB" sz="1800" b="0" i="0" u="none" strike="noStrike" cap="none" noProof="0" dirty="0">
              <a:solidFill>
                <a:schemeClr val="accent2"/>
              </a:solidFill>
              <a:latin typeface="Calibri"/>
              <a:ea typeface="Calibri"/>
              <a:cs typeface="Calibri"/>
              <a:sym typeface="Calibri"/>
            </a:endParaRPr>
          </a:p>
          <a:p>
            <a:pPr marL="0" marR="0" lvl="0" indent="0" algn="l" rtl="0">
              <a:lnSpc>
                <a:spcPct val="90000"/>
              </a:lnSpc>
              <a:spcBef>
                <a:spcPts val="0"/>
              </a:spcBef>
              <a:spcAft>
                <a:spcPts val="0"/>
              </a:spcAft>
              <a:buClr>
                <a:srgbClr val="000000"/>
              </a:buClr>
              <a:buSzPts val="1800"/>
              <a:buFont typeface="Arial"/>
              <a:buNone/>
            </a:pPr>
            <a:r>
              <a:rPr lang="en-GB" sz="1800" b="0" i="0" u="none" strike="noStrike" cap="none" noProof="0" dirty="0">
                <a:solidFill>
                  <a:schemeClr val="accent2"/>
                </a:solidFill>
                <a:latin typeface="Calibri"/>
                <a:ea typeface="Calibri"/>
                <a:cs typeface="Calibri"/>
                <a:sym typeface="Calibri"/>
              </a:rPr>
              <a:t>Mijke Jetten</a:t>
            </a:r>
            <a:br>
              <a:rPr lang="en-GB" sz="1800" b="0" i="0" u="none" strike="noStrike" cap="none" noProof="0" dirty="0">
                <a:solidFill>
                  <a:schemeClr val="accent2"/>
                </a:solidFill>
                <a:latin typeface="Calibri"/>
                <a:ea typeface="Calibri"/>
                <a:cs typeface="Calibri"/>
                <a:sym typeface="Calibri"/>
              </a:rPr>
            </a:br>
            <a:r>
              <a:rPr lang="en-GB" sz="1800" b="0" i="0" u="none" strike="noStrike" cap="none" noProof="0" dirty="0">
                <a:solidFill>
                  <a:schemeClr val="accent2"/>
                </a:solidFill>
                <a:latin typeface="Calibri"/>
                <a:ea typeface="Calibri"/>
                <a:cs typeface="Calibri"/>
                <a:sym typeface="Calibri"/>
              </a:rPr>
              <a:t>FAIR Data Expert &amp; Community Manager Data Stewardship</a:t>
            </a:r>
            <a:br>
              <a:rPr lang="en-GB" sz="1800" b="0" i="0" u="none" strike="noStrike" cap="none" noProof="0" dirty="0">
                <a:solidFill>
                  <a:schemeClr val="accent2"/>
                </a:solidFill>
                <a:latin typeface="Calibri"/>
                <a:ea typeface="Calibri"/>
                <a:cs typeface="Calibri"/>
                <a:sym typeface="Calibri"/>
              </a:rPr>
            </a:br>
            <a:r>
              <a:rPr lang="en-GB" sz="1800" b="0" i="0" u="none" strike="noStrike" cap="none" noProof="0" dirty="0" err="1">
                <a:solidFill>
                  <a:schemeClr val="accent2"/>
                </a:solidFill>
                <a:latin typeface="Calibri"/>
                <a:ea typeface="Calibri"/>
                <a:cs typeface="Calibri"/>
                <a:sym typeface="Calibri"/>
              </a:rPr>
              <a:t>mijke.jetten@health-ri.nl</a:t>
            </a:r>
            <a:endParaRPr lang="en-GB" sz="1800" b="0" i="0" u="none" strike="noStrike" cap="none" noProof="0" dirty="0">
              <a:solidFill>
                <a:srgbClr val="0070C0"/>
              </a:solidFill>
              <a:highlight>
                <a:srgbClr val="FFFF00"/>
              </a:highlight>
              <a:latin typeface="Calibri"/>
              <a:ea typeface="Calibri"/>
              <a:cs typeface="Calibri"/>
              <a:sym typeface="Calibri"/>
            </a:endParaRPr>
          </a:p>
        </p:txBody>
      </p:sp>
      <p:pic>
        <p:nvPicPr>
          <p:cNvPr id="487" name="Google Shape;487;p64"/>
          <p:cNvPicPr preferRelativeResize="0"/>
          <p:nvPr/>
        </p:nvPicPr>
        <p:blipFill rotWithShape="1">
          <a:blip r:embed="rId4">
            <a:alphaModFix/>
          </a:blip>
          <a:srcRect/>
          <a:stretch/>
        </p:blipFill>
        <p:spPr>
          <a:xfrm>
            <a:off x="8079612" y="4221479"/>
            <a:ext cx="883425" cy="421466"/>
          </a:xfrm>
          <a:prstGeom prst="rect">
            <a:avLst/>
          </a:prstGeom>
          <a:noFill/>
          <a:ln>
            <a:noFill/>
          </a:ln>
        </p:spPr>
      </p:pic>
      <p:pic>
        <p:nvPicPr>
          <p:cNvPr id="488" name="Google Shape;488;p64"/>
          <p:cNvPicPr preferRelativeResize="0"/>
          <p:nvPr/>
        </p:nvPicPr>
        <p:blipFill>
          <a:blip r:embed="rId5">
            <a:alphaModFix/>
          </a:blip>
          <a:stretch>
            <a:fillRect/>
          </a:stretch>
        </p:blipFill>
        <p:spPr>
          <a:xfrm>
            <a:off x="8079612" y="3800004"/>
            <a:ext cx="984164" cy="421475"/>
          </a:xfrm>
          <a:prstGeom prst="rect">
            <a:avLst/>
          </a:prstGeom>
          <a:noFill/>
          <a:ln>
            <a:noFill/>
          </a:ln>
        </p:spPr>
      </p:pic>
      <p:sp>
        <p:nvSpPr>
          <p:cNvPr id="2" name="TextBox 1">
            <a:extLst>
              <a:ext uri="{FF2B5EF4-FFF2-40B4-BE49-F238E27FC236}">
                <a16:creationId xmlns:a16="http://schemas.microsoft.com/office/drawing/2014/main" id="{641AB5A5-27ED-D61F-BCD7-577AF9DC5BDD}"/>
              </a:ext>
            </a:extLst>
          </p:cNvPr>
          <p:cNvSpPr txBox="1"/>
          <p:nvPr/>
        </p:nvSpPr>
        <p:spPr>
          <a:xfrm>
            <a:off x="428360" y="405169"/>
            <a:ext cx="6917278" cy="369332"/>
          </a:xfrm>
          <a:prstGeom prst="rect">
            <a:avLst/>
          </a:prstGeom>
          <a:noFill/>
        </p:spPr>
        <p:txBody>
          <a:bodyPr wrap="none" rtlCol="0">
            <a:spAutoFit/>
          </a:bodyPr>
          <a:lstStyle/>
          <a:p>
            <a:r>
              <a:rPr lang="en-GB" sz="1800" dirty="0">
                <a:solidFill>
                  <a:schemeClr val="tx1"/>
                </a:solidFill>
              </a:rPr>
              <a:t>Link to the presentation: </a:t>
            </a:r>
            <a:r>
              <a:rPr lang="en-GB" sz="1800" dirty="0">
                <a:hlinkClick r:id="rId6"/>
              </a:rPr>
              <a:t>https://doi.org/10.5281/zenodo.17462702</a:t>
            </a:r>
            <a:endParaRPr lang="en-GB" sz="1800" dirty="0"/>
          </a:p>
        </p:txBody>
      </p:sp>
    </p:spTree>
    <p:extLst>
      <p:ext uri="{BB962C8B-B14F-4D97-AF65-F5344CB8AC3E}">
        <p14:creationId xmlns:p14="http://schemas.microsoft.com/office/powerpoint/2010/main" val="528237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09542-C20E-0E3B-FA9E-8E7E25C82624}"/>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2F3952C2-F4BE-8B15-6A39-2217BC223221}"/>
              </a:ext>
            </a:extLst>
          </p:cNvPr>
          <p:cNvSpPr>
            <a:spLocks noGrp="1"/>
          </p:cNvSpPr>
          <p:nvPr>
            <p:ph type="body" idx="1"/>
          </p:nvPr>
        </p:nvSpPr>
        <p:spPr>
          <a:xfrm>
            <a:off x="311698" y="1057225"/>
            <a:ext cx="4973979" cy="3877916"/>
          </a:xfrm>
        </p:spPr>
        <p:txBody>
          <a:bodyPr>
            <a:noAutofit/>
          </a:bodyPr>
          <a:lstStyle/>
          <a:p>
            <a:pPr>
              <a:buSzPct val="100000"/>
              <a:buFont typeface="Arial" panose="020B0604020202020204" pitchFamily="34" charset="0"/>
              <a:buChar char="•"/>
            </a:pPr>
            <a:r>
              <a:rPr lang="en-GB" sz="1400" dirty="0"/>
              <a:t>Data savvy researchers vs research savvy data stewards</a:t>
            </a:r>
          </a:p>
          <a:p>
            <a:pPr>
              <a:buSzPct val="100000"/>
              <a:buFont typeface="Arial" panose="020B0604020202020204" pitchFamily="34" charset="0"/>
              <a:buChar char="•"/>
            </a:pPr>
            <a:r>
              <a:rPr lang="en-GB" sz="1400" b="1" dirty="0"/>
              <a:t>Many flavours</a:t>
            </a:r>
            <a:r>
              <a:rPr lang="en-GB" sz="1400" dirty="0"/>
              <a:t>: </a:t>
            </a:r>
          </a:p>
          <a:p>
            <a:pPr lvl="1">
              <a:buSzPct val="100000"/>
              <a:buFont typeface="Arial" panose="020B0604020202020204" pitchFamily="34" charset="0"/>
              <a:buChar char="•"/>
            </a:pPr>
            <a:r>
              <a:rPr lang="en-GB" sz="1400" dirty="0"/>
              <a:t>research-, infrastructure- and policy-oriented data stewards, often with other titles than data steward</a:t>
            </a:r>
          </a:p>
          <a:p>
            <a:pPr lvl="1">
              <a:buSzPct val="100000"/>
              <a:buFont typeface="Arial" panose="020B0604020202020204" pitchFamily="34" charset="0"/>
              <a:buChar char="•"/>
            </a:pPr>
            <a:r>
              <a:rPr lang="en-GB" sz="1400" dirty="0"/>
              <a:t>locally vs centrally embedded, in research departments, libraries, IT etc.</a:t>
            </a:r>
          </a:p>
          <a:p>
            <a:pPr lvl="1">
              <a:buSzPct val="100000"/>
              <a:buFont typeface="Arial" panose="020B0604020202020204" pitchFamily="34" charset="0"/>
              <a:buChar char="•"/>
            </a:pPr>
            <a:r>
              <a:rPr lang="en-GB" sz="1400" dirty="0"/>
              <a:t>in public sectors and industry</a:t>
            </a:r>
          </a:p>
          <a:p>
            <a:pPr lvl="1">
              <a:buSzPct val="100000"/>
              <a:buFont typeface="Arial" panose="020B0604020202020204" pitchFamily="34" charset="0"/>
              <a:buChar char="•"/>
            </a:pPr>
            <a:r>
              <a:rPr lang="en-GB" sz="1400" dirty="0"/>
              <a:t>different disciplines and domains</a:t>
            </a:r>
          </a:p>
          <a:p>
            <a:pPr>
              <a:buSzPct val="100000"/>
              <a:buFont typeface="Arial" panose="020B0604020202020204" pitchFamily="34" charset="0"/>
              <a:buChar char="•"/>
            </a:pPr>
            <a:r>
              <a:rPr lang="en-GB" sz="1400" dirty="0"/>
              <a:t>Data stewardship is growing into a profession, but </a:t>
            </a:r>
            <a:r>
              <a:rPr lang="en-GB" sz="1400" b="1" dirty="0"/>
              <a:t>roles</a:t>
            </a:r>
            <a:r>
              <a:rPr lang="en-GB" sz="1400" dirty="0"/>
              <a:t>, </a:t>
            </a:r>
            <a:r>
              <a:rPr lang="en-GB" sz="1400" b="1" dirty="0"/>
              <a:t>recognition</a:t>
            </a:r>
            <a:r>
              <a:rPr lang="en-GB" sz="1400" dirty="0"/>
              <a:t>, </a:t>
            </a:r>
            <a:r>
              <a:rPr lang="en-GB" sz="1400" b="1" dirty="0"/>
              <a:t>training </a:t>
            </a:r>
            <a:r>
              <a:rPr lang="en-GB" sz="1400" dirty="0"/>
              <a:t>and</a:t>
            </a:r>
            <a:r>
              <a:rPr lang="en-GB" sz="1400" b="1" dirty="0"/>
              <a:t> career tracks</a:t>
            </a:r>
            <a:r>
              <a:rPr lang="en-GB" sz="1400" dirty="0"/>
              <a:t> vary widely across contexts</a:t>
            </a:r>
          </a:p>
          <a:p>
            <a:pPr>
              <a:buSzPct val="100000"/>
              <a:buFont typeface="Arial" panose="020B0604020202020204" pitchFamily="34" charset="0"/>
              <a:buChar char="•"/>
            </a:pPr>
            <a:r>
              <a:rPr lang="en-GB" sz="1400" b="1" dirty="0"/>
              <a:t>Community</a:t>
            </a:r>
            <a:r>
              <a:rPr lang="en-GB" sz="1400" dirty="0"/>
              <a:t> </a:t>
            </a:r>
            <a:r>
              <a:rPr lang="en-GB" sz="1400" b="1" dirty="0"/>
              <a:t>exchange</a:t>
            </a:r>
            <a:r>
              <a:rPr lang="en-GB" sz="1400" dirty="0"/>
              <a:t> and informal, practice-driven learning play a vital role in building confidence, skills and shared language between data stewards and the stakeholders they engage with</a:t>
            </a:r>
            <a:endParaRPr lang="en-GB" sz="1400" i="1" dirty="0"/>
          </a:p>
        </p:txBody>
      </p:sp>
      <p:sp>
        <p:nvSpPr>
          <p:cNvPr id="2" name="Title 1">
            <a:extLst>
              <a:ext uri="{FF2B5EF4-FFF2-40B4-BE49-F238E27FC236}">
                <a16:creationId xmlns:a16="http://schemas.microsoft.com/office/drawing/2014/main" id="{4E6625E5-70BE-A60A-AA1E-FADCF339CEC7}"/>
              </a:ext>
            </a:extLst>
          </p:cNvPr>
          <p:cNvSpPr>
            <a:spLocks noGrp="1"/>
          </p:cNvSpPr>
          <p:nvPr>
            <p:ph type="title"/>
          </p:nvPr>
        </p:nvSpPr>
        <p:spPr/>
        <p:txBody>
          <a:bodyPr>
            <a:normAutofit/>
          </a:bodyPr>
          <a:lstStyle/>
          <a:p>
            <a:pPr>
              <a:buNone/>
            </a:pPr>
            <a:r>
              <a:rPr lang="en-GB" dirty="0">
                <a:solidFill>
                  <a:srgbClr val="FFC000"/>
                </a:solidFill>
              </a:rPr>
              <a:t>The importance of data stewardship</a:t>
            </a:r>
          </a:p>
        </p:txBody>
      </p:sp>
      <p:pic>
        <p:nvPicPr>
          <p:cNvPr id="5" name="Picture 2" descr="Free Vibrant street art featuring a unicorn mural and a person posing. Stock Photo">
            <a:extLst>
              <a:ext uri="{FF2B5EF4-FFF2-40B4-BE49-F238E27FC236}">
                <a16:creationId xmlns:a16="http://schemas.microsoft.com/office/drawing/2014/main" id="{BE08A08E-693C-0F96-65B7-A4639B66593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21376" r="-1111" b="7301"/>
          <a:stretch/>
        </p:blipFill>
        <p:spPr bwMode="auto">
          <a:xfrm>
            <a:off x="4724400" y="208359"/>
            <a:ext cx="4467300" cy="4726782"/>
          </a:xfrm>
          <a:prstGeom prst="rect">
            <a:avLst/>
          </a:prstGeom>
          <a:noFill/>
          <a:effectLst>
            <a:softEdge rad="616602"/>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0851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Free Two women enjoying a beach day with a colorful unicorn float, smiling and having fun together. Stock Photo">
            <a:extLst>
              <a:ext uri="{FF2B5EF4-FFF2-40B4-BE49-F238E27FC236}">
                <a16:creationId xmlns:a16="http://schemas.microsoft.com/office/drawing/2014/main" id="{3E251E8C-7FCA-A553-B45F-6B699CB5EC7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857" r="7485"/>
          <a:stretch>
            <a:fillRect/>
          </a:stretch>
        </p:blipFill>
        <p:spPr bwMode="auto">
          <a:xfrm>
            <a:off x="214728" y="195583"/>
            <a:ext cx="2975956" cy="223551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Free A charming plate of homemade unicorn-shaped cookies perfect for dessert lovers. Stock Photo">
            <a:extLst>
              <a:ext uri="{FF2B5EF4-FFF2-40B4-BE49-F238E27FC236}">
                <a16:creationId xmlns:a16="http://schemas.microsoft.com/office/drawing/2014/main" id="{AD0BE659-D50A-DDF1-7FFE-0F22C5371C7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555" b="11452"/>
          <a:stretch>
            <a:fillRect/>
          </a:stretch>
        </p:blipFill>
        <p:spPr bwMode="auto">
          <a:xfrm>
            <a:off x="6267796" y="2285321"/>
            <a:ext cx="2523257" cy="272657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Free Cute baby in a colorful unicorn costume sitting on a pink blanket outdoors, exuding innocence. Stock Photo">
            <a:extLst>
              <a:ext uri="{FF2B5EF4-FFF2-40B4-BE49-F238E27FC236}">
                <a16:creationId xmlns:a16="http://schemas.microsoft.com/office/drawing/2014/main" id="{F792A51D-DC75-60C6-A029-40E3A1BE923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204" t="5384" r="13815"/>
          <a:stretch>
            <a:fillRect/>
          </a:stretch>
        </p:blipFill>
        <p:spPr bwMode="auto">
          <a:xfrm>
            <a:off x="3241262" y="932348"/>
            <a:ext cx="2730965" cy="22355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3932AC3-60CC-C8C5-28F9-CB6A614B493E}"/>
              </a:ext>
            </a:extLst>
          </p:cNvPr>
          <p:cNvSpPr txBox="1"/>
          <p:nvPr/>
        </p:nvSpPr>
        <p:spPr>
          <a:xfrm>
            <a:off x="214728" y="3266486"/>
            <a:ext cx="6053068" cy="1551771"/>
          </a:xfrm>
          <a:prstGeom prst="rect">
            <a:avLst/>
          </a:prstGeom>
          <a:noFill/>
        </p:spPr>
        <p:txBody>
          <a:bodyPr wrap="square">
            <a:spAutoFit/>
          </a:bodyPr>
          <a:lstStyle/>
          <a:p>
            <a:pPr marL="114300">
              <a:lnSpc>
                <a:spcPct val="114000"/>
              </a:lnSpc>
              <a:buClr>
                <a:schemeClr val="accent5"/>
              </a:buClr>
              <a:buSzPct val="100000"/>
            </a:pPr>
            <a:r>
              <a:rPr lang="en-GB" dirty="0">
                <a:latin typeface="Calibri" panose="020F0502020204030204" pitchFamily="34" charset="0"/>
                <a:cs typeface="Calibri" panose="020F0502020204030204" pitchFamily="34" charset="0"/>
              </a:rPr>
              <a:t>One way or another, we are all in the field of data stewardship, so it is good to: </a:t>
            </a:r>
          </a:p>
          <a:p>
            <a:pPr marL="400050" indent="-285750">
              <a:lnSpc>
                <a:spcPct val="114000"/>
              </a:lnSpc>
              <a:buClr>
                <a:schemeClr val="accent5"/>
              </a:buClr>
              <a:buSzPct val="100000"/>
              <a:buFont typeface="Arial" panose="020B0604020202020204" pitchFamily="34" charset="0"/>
              <a:buChar char="•"/>
            </a:pPr>
            <a:r>
              <a:rPr lang="en-GB" dirty="0">
                <a:latin typeface="Calibri" panose="020F0502020204030204" pitchFamily="34" charset="0"/>
                <a:cs typeface="Calibri" panose="020F0502020204030204" pitchFamily="34" charset="0"/>
              </a:rPr>
              <a:t>discuss </a:t>
            </a:r>
            <a:r>
              <a:rPr lang="en-GB" b="1" dirty="0">
                <a:latin typeface="Calibri" panose="020F0502020204030204" pitchFamily="34" charset="0"/>
                <a:cs typeface="Calibri" panose="020F0502020204030204" pitchFamily="34" charset="0"/>
              </a:rPr>
              <a:t>skills</a:t>
            </a:r>
            <a:r>
              <a:rPr lang="en-GB" dirty="0">
                <a:latin typeface="Calibri" panose="020F0502020204030204" pitchFamily="34" charset="0"/>
                <a:cs typeface="Calibri" panose="020F0502020204030204" pitchFamily="34" charset="0"/>
              </a:rPr>
              <a:t>, </a:t>
            </a:r>
            <a:r>
              <a:rPr lang="en-GB" b="1" dirty="0">
                <a:latin typeface="Calibri" panose="020F0502020204030204" pitchFamily="34" charset="0"/>
                <a:cs typeface="Calibri" panose="020F0502020204030204" pitchFamily="34" charset="0"/>
              </a:rPr>
              <a:t>practice</a:t>
            </a:r>
            <a:r>
              <a:rPr lang="en-GB" dirty="0">
                <a:latin typeface="Calibri" panose="020F0502020204030204" pitchFamily="34" charset="0"/>
                <a:cs typeface="Calibri" panose="020F0502020204030204" pitchFamily="34" charset="0"/>
              </a:rPr>
              <a:t> and </a:t>
            </a:r>
            <a:r>
              <a:rPr lang="en-GB" b="1" dirty="0">
                <a:latin typeface="Calibri" panose="020F0502020204030204" pitchFamily="34" charset="0"/>
                <a:cs typeface="Calibri" panose="020F0502020204030204" pitchFamily="34" charset="0"/>
              </a:rPr>
              <a:t>communities</a:t>
            </a:r>
            <a:r>
              <a:rPr lang="en-GB" dirty="0">
                <a:latin typeface="Calibri" panose="020F0502020204030204" pitchFamily="34" charset="0"/>
                <a:cs typeface="Calibri" panose="020F0502020204030204" pitchFamily="34" charset="0"/>
              </a:rPr>
              <a:t> together</a:t>
            </a:r>
          </a:p>
          <a:p>
            <a:pPr marL="400050" indent="-285750">
              <a:lnSpc>
                <a:spcPct val="114000"/>
              </a:lnSpc>
              <a:buClr>
                <a:schemeClr val="accent5"/>
              </a:buClr>
              <a:buSzPct val="100000"/>
              <a:buFont typeface="Arial" panose="020B0604020202020204" pitchFamily="34" charset="0"/>
              <a:buChar char="•"/>
            </a:pPr>
            <a:r>
              <a:rPr lang="en-GB" b="1" dirty="0">
                <a:latin typeface="Calibri" panose="020F0502020204030204" pitchFamily="34" charset="0"/>
                <a:cs typeface="Calibri" panose="020F0502020204030204" pitchFamily="34" charset="0"/>
              </a:rPr>
              <a:t>position yourself </a:t>
            </a:r>
            <a:r>
              <a:rPr lang="en-GB" dirty="0">
                <a:latin typeface="Calibri" panose="020F0502020204030204" pitchFamily="34" charset="0"/>
                <a:cs typeface="Calibri" panose="020F0502020204030204" pitchFamily="34" charset="0"/>
              </a:rPr>
              <a:t>in this complex landscape, as data steward or in relation to a data steward</a:t>
            </a:r>
          </a:p>
          <a:p>
            <a:pPr marL="400050" indent="-285750">
              <a:lnSpc>
                <a:spcPct val="114000"/>
              </a:lnSpc>
              <a:buClr>
                <a:schemeClr val="accent5"/>
              </a:buClr>
              <a:buSzPct val="100000"/>
              <a:buFont typeface="Arial" panose="020B0604020202020204" pitchFamily="34" charset="0"/>
              <a:buChar char="•"/>
            </a:pPr>
            <a:r>
              <a:rPr lang="en-GB" dirty="0">
                <a:latin typeface="Calibri" panose="020F0502020204030204" pitchFamily="34" charset="0"/>
                <a:cs typeface="Calibri" panose="020F0502020204030204" pitchFamily="34" charset="0"/>
              </a:rPr>
              <a:t>make use of the useful </a:t>
            </a:r>
            <a:r>
              <a:rPr lang="en-GB" b="1" dirty="0">
                <a:latin typeface="Calibri" panose="020F0502020204030204" pitchFamily="34" charset="0"/>
                <a:cs typeface="Calibri" panose="020F0502020204030204" pitchFamily="34" charset="0"/>
              </a:rPr>
              <a:t>resources</a:t>
            </a:r>
            <a:r>
              <a:rPr lang="en-GB" dirty="0">
                <a:latin typeface="Calibri" panose="020F0502020204030204" pitchFamily="34" charset="0"/>
                <a:cs typeface="Calibri" panose="020F0502020204030204" pitchFamily="34" charset="0"/>
              </a:rPr>
              <a:t> in this presentation to start your data steward journey right away in a very practical sense </a:t>
            </a:r>
          </a:p>
        </p:txBody>
      </p:sp>
      <p:sp>
        <p:nvSpPr>
          <p:cNvPr id="4" name="Text Placeholder 2">
            <a:extLst>
              <a:ext uri="{FF2B5EF4-FFF2-40B4-BE49-F238E27FC236}">
                <a16:creationId xmlns:a16="http://schemas.microsoft.com/office/drawing/2014/main" id="{93004D37-C0F6-A08E-3917-0FC571D47432}"/>
              </a:ext>
            </a:extLst>
          </p:cNvPr>
          <p:cNvSpPr>
            <a:spLocks noGrp="1"/>
          </p:cNvSpPr>
          <p:nvPr>
            <p:ph type="body" idx="1"/>
          </p:nvPr>
        </p:nvSpPr>
        <p:spPr>
          <a:xfrm>
            <a:off x="6267796" y="150979"/>
            <a:ext cx="2730965" cy="1681431"/>
          </a:xfrm>
        </p:spPr>
        <p:txBody>
          <a:bodyPr>
            <a:noAutofit/>
          </a:bodyPr>
          <a:lstStyle/>
          <a:p>
            <a:pPr marL="0" indent="0">
              <a:buNone/>
            </a:pPr>
            <a:r>
              <a:rPr lang="en-US" sz="1100" b="1" dirty="0">
                <a:latin typeface="Calibri" panose="020F0502020204030204" pitchFamily="34" charset="0"/>
                <a:cs typeface="Calibri" panose="020F0502020204030204" pitchFamily="34" charset="0"/>
              </a:rPr>
              <a:t>Data stewardship (from </a:t>
            </a:r>
            <a:r>
              <a:rPr lang="en-US" sz="1100" b="1" dirty="0">
                <a:latin typeface="Calibri" panose="020F0502020204030204" pitchFamily="34" charset="0"/>
                <a:cs typeface="Calibri" panose="020F0502020204030204" pitchFamily="34" charset="0"/>
                <a:hlinkClick r:id="rId5"/>
              </a:rPr>
              <a:t>CODATA</a:t>
            </a:r>
            <a:r>
              <a:rPr lang="en-US" sz="1100" b="1" dirty="0">
                <a:latin typeface="Calibri" panose="020F0502020204030204" pitchFamily="34" charset="0"/>
                <a:cs typeface="Calibri" panose="020F0502020204030204" pitchFamily="34" charset="0"/>
              </a:rPr>
              <a:t>)</a:t>
            </a:r>
            <a:r>
              <a:rPr lang="en-US" sz="1100" dirty="0">
                <a:latin typeface="Calibri" panose="020F0502020204030204" pitchFamily="34" charset="0"/>
                <a:cs typeface="Calibri" panose="020F0502020204030204" pitchFamily="34" charset="0"/>
              </a:rPr>
              <a:t>: </a:t>
            </a:r>
          </a:p>
          <a:p>
            <a:pPr marL="0" indent="0">
              <a:buNone/>
            </a:pPr>
            <a:r>
              <a:rPr lang="en-US" sz="1100" i="1" dirty="0">
                <a:latin typeface="Calibri" panose="020F0502020204030204" pitchFamily="34" charset="0"/>
                <a:cs typeface="Calibri" panose="020F0502020204030204" pitchFamily="34" charset="0"/>
              </a:rPr>
              <a:t>Course of action taken by a person or group to </a:t>
            </a:r>
            <a:r>
              <a:rPr lang="en-US" sz="1100" b="1" i="1" dirty="0">
                <a:latin typeface="Calibri" panose="020F0502020204030204" pitchFamily="34" charset="0"/>
                <a:cs typeface="Calibri" panose="020F0502020204030204" pitchFamily="34" charset="0"/>
              </a:rPr>
              <a:t>manage </a:t>
            </a:r>
            <a:r>
              <a:rPr lang="en-US" sz="1100" i="1" dirty="0">
                <a:latin typeface="Calibri" panose="020F0502020204030204" pitchFamily="34" charset="0"/>
                <a:cs typeface="Calibri" panose="020F0502020204030204" pitchFamily="34" charset="0"/>
              </a:rPr>
              <a:t>and supervise organisational </a:t>
            </a:r>
            <a:r>
              <a:rPr lang="en-US" sz="1100" b="1" i="1" dirty="0">
                <a:latin typeface="Calibri" panose="020F0502020204030204" pitchFamily="34" charset="0"/>
                <a:cs typeface="Calibri" panose="020F0502020204030204" pitchFamily="34" charset="0"/>
              </a:rPr>
              <a:t>data assets </a:t>
            </a:r>
            <a:r>
              <a:rPr lang="en-US" sz="1100" i="1" dirty="0">
                <a:latin typeface="Calibri" panose="020F0502020204030204" pitchFamily="34" charset="0"/>
                <a:cs typeface="Calibri" panose="020F0502020204030204" pitchFamily="34" charset="0"/>
              </a:rPr>
              <a:t>with responsibility and commitment. Good stewardship involves adequate </a:t>
            </a:r>
            <a:r>
              <a:rPr lang="en-US" sz="1100" b="1" i="1" dirty="0">
                <a:latin typeface="Calibri" panose="020F0502020204030204" pitchFamily="34" charset="0"/>
                <a:cs typeface="Calibri" panose="020F0502020204030204" pitchFamily="34" charset="0"/>
              </a:rPr>
              <a:t>care</a:t>
            </a:r>
            <a:r>
              <a:rPr lang="en-US" sz="1100" i="1" dirty="0">
                <a:latin typeface="Calibri" panose="020F0502020204030204" pitchFamily="34" charset="0"/>
                <a:cs typeface="Calibri" panose="020F0502020204030204" pitchFamily="34" charset="0"/>
              </a:rPr>
              <a:t>, making use of the </a:t>
            </a:r>
            <a:r>
              <a:rPr lang="en-US" sz="1100" b="1" i="1" dirty="0">
                <a:latin typeface="Calibri" panose="020F0502020204030204" pitchFamily="34" charset="0"/>
                <a:cs typeface="Calibri" panose="020F0502020204030204" pitchFamily="34" charset="0"/>
              </a:rPr>
              <a:t>FAIR </a:t>
            </a:r>
            <a:r>
              <a:rPr lang="en-US" sz="1100" i="1" dirty="0">
                <a:latin typeface="Calibri" panose="020F0502020204030204" pitchFamily="34" charset="0"/>
                <a:cs typeface="Calibri" panose="020F0502020204030204" pitchFamily="34" charset="0"/>
              </a:rPr>
              <a:t>principles, and holding ownership and regulation to provide </a:t>
            </a:r>
            <a:r>
              <a:rPr lang="en-US" sz="1100" b="1" i="1" dirty="0">
                <a:latin typeface="Calibri" panose="020F0502020204030204" pitchFamily="34" charset="0"/>
                <a:cs typeface="Calibri" panose="020F0502020204030204" pitchFamily="34" charset="0"/>
              </a:rPr>
              <a:t>high-quality data </a:t>
            </a:r>
            <a:r>
              <a:rPr lang="en-US" sz="1100" i="1" dirty="0">
                <a:latin typeface="Calibri" panose="020F0502020204030204" pitchFamily="34" charset="0"/>
                <a:cs typeface="Calibri" panose="020F0502020204030204" pitchFamily="34" charset="0"/>
              </a:rPr>
              <a:t>(including metadata), combining trust and ethical practice</a:t>
            </a:r>
          </a:p>
        </p:txBody>
      </p:sp>
    </p:spTree>
    <p:extLst>
      <p:ext uri="{BB962C8B-B14F-4D97-AF65-F5344CB8AC3E}">
        <p14:creationId xmlns:p14="http://schemas.microsoft.com/office/powerpoint/2010/main" val="1034139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oogle Shape;720;p113">
            <a:extLst>
              <a:ext uri="{FF2B5EF4-FFF2-40B4-BE49-F238E27FC236}">
                <a16:creationId xmlns:a16="http://schemas.microsoft.com/office/drawing/2014/main" id="{B10DB78A-4CF0-5CD9-ADA6-F44A1A6417CB}"/>
              </a:ext>
            </a:extLst>
          </p:cNvPr>
          <p:cNvGraphicFramePr/>
          <p:nvPr/>
        </p:nvGraphicFramePr>
        <p:xfrm>
          <a:off x="500621" y="1180134"/>
          <a:ext cx="4651186" cy="1611600"/>
        </p:xfrm>
        <a:graphic>
          <a:graphicData uri="http://schemas.openxmlformats.org/drawingml/2006/table">
            <a:tbl>
              <a:tblPr>
                <a:noFill/>
              </a:tblPr>
              <a:tblGrid>
                <a:gridCol w="1378134">
                  <a:extLst>
                    <a:ext uri="{9D8B030D-6E8A-4147-A177-3AD203B41FA5}">
                      <a16:colId xmlns:a16="http://schemas.microsoft.com/office/drawing/2014/main" val="20000"/>
                    </a:ext>
                  </a:extLst>
                </a:gridCol>
                <a:gridCol w="1911351">
                  <a:extLst>
                    <a:ext uri="{9D8B030D-6E8A-4147-A177-3AD203B41FA5}">
                      <a16:colId xmlns:a16="http://schemas.microsoft.com/office/drawing/2014/main" val="20001"/>
                    </a:ext>
                  </a:extLst>
                </a:gridCol>
                <a:gridCol w="1361701">
                  <a:extLst>
                    <a:ext uri="{9D8B030D-6E8A-4147-A177-3AD203B41FA5}">
                      <a16:colId xmlns:a16="http://schemas.microsoft.com/office/drawing/2014/main" val="20002"/>
                    </a:ext>
                  </a:extLst>
                </a:gridCol>
              </a:tblGrid>
              <a:tr h="480050">
                <a:tc>
                  <a:txBody>
                    <a:bodyPr/>
                    <a:lstStyle/>
                    <a:p>
                      <a:pPr marL="0" lvl="0" indent="0" algn="l" rtl="0">
                        <a:spcBef>
                          <a:spcPts val="0"/>
                        </a:spcBef>
                        <a:spcAft>
                          <a:spcPts val="0"/>
                        </a:spcAft>
                        <a:buNone/>
                      </a:pPr>
                      <a:r>
                        <a:rPr lang="nl" sz="1100" b="1">
                          <a:latin typeface="Calibri" panose="020F0502020204030204" pitchFamily="34" charset="0"/>
                          <a:cs typeface="Calibri" panose="020F0502020204030204" pitchFamily="34" charset="0"/>
                        </a:rPr>
                        <a:t>Role</a:t>
                      </a:r>
                      <a:endParaRPr sz="1100" b="1">
                        <a:latin typeface="Calibri" panose="020F0502020204030204" pitchFamily="34" charset="0"/>
                        <a:cs typeface="Calibri" panose="020F0502020204030204" pitchFamily="34" charset="0"/>
                      </a:endParaRPr>
                    </a:p>
                  </a:txBody>
                  <a:tcPr marL="68575" marR="68575" marT="68575" marB="68575"/>
                </a:tc>
                <a:tc>
                  <a:txBody>
                    <a:bodyPr/>
                    <a:lstStyle/>
                    <a:p>
                      <a:pPr marL="0" lvl="0" indent="0" algn="l" rtl="0">
                        <a:spcBef>
                          <a:spcPts val="0"/>
                        </a:spcBef>
                        <a:spcAft>
                          <a:spcPts val="0"/>
                        </a:spcAft>
                        <a:buNone/>
                      </a:pPr>
                      <a:r>
                        <a:rPr lang="nl" sz="1100" b="1" dirty="0">
                          <a:latin typeface="Calibri" panose="020F0502020204030204" pitchFamily="34" charset="0"/>
                          <a:cs typeface="Calibri" panose="020F0502020204030204" pitchFamily="34" charset="0"/>
                        </a:rPr>
                        <a:t>Task</a:t>
                      </a:r>
                      <a:endParaRPr sz="1100" b="1" dirty="0">
                        <a:latin typeface="Calibri" panose="020F0502020204030204" pitchFamily="34" charset="0"/>
                        <a:cs typeface="Calibri" panose="020F0502020204030204" pitchFamily="34" charset="0"/>
                      </a:endParaRPr>
                    </a:p>
                  </a:txBody>
                  <a:tcPr marL="68575" marR="68575" marT="68575" marB="68575"/>
                </a:tc>
                <a:tc>
                  <a:txBody>
                    <a:bodyPr/>
                    <a:lstStyle/>
                    <a:p>
                      <a:pPr marL="0" lvl="0" indent="0" algn="l" rtl="0">
                        <a:spcBef>
                          <a:spcPts val="0"/>
                        </a:spcBef>
                        <a:spcAft>
                          <a:spcPts val="0"/>
                        </a:spcAft>
                        <a:buNone/>
                      </a:pPr>
                      <a:r>
                        <a:rPr lang="nl" sz="1100" b="1">
                          <a:latin typeface="Calibri" panose="020F0502020204030204" pitchFamily="34" charset="0"/>
                          <a:cs typeface="Calibri" panose="020F0502020204030204" pitchFamily="34" charset="0"/>
                        </a:rPr>
                        <a:t>FTEs needed per 1000 researchers</a:t>
                      </a:r>
                      <a:endParaRPr sz="1100" b="1">
                        <a:latin typeface="Calibri" panose="020F0502020204030204" pitchFamily="34" charset="0"/>
                        <a:cs typeface="Calibri" panose="020F0502020204030204" pitchFamily="34" charset="0"/>
                      </a:endParaRPr>
                    </a:p>
                  </a:txBody>
                  <a:tcPr marL="68575" marR="68575" marT="68575" marB="68575"/>
                </a:tc>
                <a:extLst>
                  <a:ext uri="{0D108BD9-81ED-4DB2-BD59-A6C34878D82A}">
                    <a16:rowId xmlns:a16="http://schemas.microsoft.com/office/drawing/2014/main" val="10000"/>
                  </a:ext>
                </a:extLst>
              </a:tr>
              <a:tr h="651500">
                <a:tc>
                  <a:txBody>
                    <a:bodyPr/>
                    <a:lstStyle/>
                    <a:p>
                      <a:pPr marL="0" lvl="0" indent="0" algn="l" rtl="0">
                        <a:spcBef>
                          <a:spcPts val="0"/>
                        </a:spcBef>
                        <a:spcAft>
                          <a:spcPts val="0"/>
                        </a:spcAft>
                        <a:buNone/>
                      </a:pPr>
                      <a:r>
                        <a:rPr lang="nl" sz="1100">
                          <a:latin typeface="Calibri" panose="020F0502020204030204" pitchFamily="34" charset="0"/>
                          <a:cs typeface="Calibri" panose="020F0502020204030204" pitchFamily="34" charset="0"/>
                        </a:rPr>
                        <a:t>Data Steward</a:t>
                      </a:r>
                      <a:endParaRPr sz="1100">
                        <a:latin typeface="Calibri" panose="020F0502020204030204" pitchFamily="34" charset="0"/>
                        <a:cs typeface="Calibri" panose="020F0502020204030204" pitchFamily="34" charset="0"/>
                      </a:endParaRPr>
                    </a:p>
                  </a:txBody>
                  <a:tcPr marL="68575" marR="68575" marT="68575" marB="68575"/>
                </a:tc>
                <a:tc>
                  <a:txBody>
                    <a:bodyPr/>
                    <a:lstStyle/>
                    <a:p>
                      <a:pPr marL="0" lvl="0" indent="0" algn="l" rtl="0">
                        <a:spcBef>
                          <a:spcPts val="0"/>
                        </a:spcBef>
                        <a:spcAft>
                          <a:spcPts val="0"/>
                        </a:spcAft>
                        <a:buNone/>
                      </a:pPr>
                      <a:r>
                        <a:rPr lang="nl" sz="1100" dirty="0">
                          <a:latin typeface="Calibri" panose="020F0502020204030204" pitchFamily="34" charset="0"/>
                          <a:cs typeface="Calibri" panose="020F0502020204030204" pitchFamily="34" charset="0"/>
                        </a:rPr>
                        <a:t>Assisting researchers with effective management of research data</a:t>
                      </a:r>
                      <a:endParaRPr sz="1100" dirty="0">
                        <a:latin typeface="Calibri" panose="020F0502020204030204" pitchFamily="34" charset="0"/>
                        <a:cs typeface="Calibri" panose="020F0502020204030204" pitchFamily="34" charset="0"/>
                      </a:endParaRPr>
                    </a:p>
                  </a:txBody>
                  <a:tcPr marL="68575" marR="68575" marT="68575" marB="68575"/>
                </a:tc>
                <a:tc>
                  <a:txBody>
                    <a:bodyPr/>
                    <a:lstStyle/>
                    <a:p>
                      <a:pPr marL="0" lvl="0" indent="0" algn="l" rtl="0">
                        <a:spcBef>
                          <a:spcPts val="0"/>
                        </a:spcBef>
                        <a:spcAft>
                          <a:spcPts val="0"/>
                        </a:spcAft>
                        <a:buNone/>
                      </a:pPr>
                      <a:r>
                        <a:rPr lang="nl" sz="1100" dirty="0">
                          <a:latin typeface="Calibri" panose="020F0502020204030204" pitchFamily="34" charset="0"/>
                          <a:cs typeface="Calibri" panose="020F0502020204030204" pitchFamily="34" charset="0"/>
                        </a:rPr>
                        <a:t>26</a:t>
                      </a:r>
                      <a:endParaRPr sz="1100" dirty="0">
                        <a:latin typeface="Calibri" panose="020F0502020204030204" pitchFamily="34" charset="0"/>
                        <a:cs typeface="Calibri" panose="020F0502020204030204" pitchFamily="34" charset="0"/>
                      </a:endParaRPr>
                    </a:p>
                  </a:txBody>
                  <a:tcPr marL="68575" marR="68575" marT="68575" marB="68575"/>
                </a:tc>
                <a:extLst>
                  <a:ext uri="{0D108BD9-81ED-4DB2-BD59-A6C34878D82A}">
                    <a16:rowId xmlns:a16="http://schemas.microsoft.com/office/drawing/2014/main" val="10001"/>
                  </a:ext>
                </a:extLst>
              </a:tr>
              <a:tr h="480050">
                <a:tc>
                  <a:txBody>
                    <a:bodyPr/>
                    <a:lstStyle/>
                    <a:p>
                      <a:pPr marL="0" lvl="0" indent="0" algn="l" rtl="0">
                        <a:spcBef>
                          <a:spcPts val="0"/>
                        </a:spcBef>
                        <a:spcAft>
                          <a:spcPts val="0"/>
                        </a:spcAft>
                        <a:buNone/>
                      </a:pPr>
                      <a:r>
                        <a:rPr lang="nl" sz="1100" dirty="0">
                          <a:latin typeface="Calibri" panose="020F0502020204030204" pitchFamily="34" charset="0"/>
                          <a:cs typeface="Calibri" panose="020F0502020204030204" pitchFamily="34" charset="0"/>
                        </a:rPr>
                        <a:t>Trainer on data stewardship</a:t>
                      </a:r>
                      <a:endParaRPr sz="1100" dirty="0">
                        <a:latin typeface="Calibri" panose="020F0502020204030204" pitchFamily="34" charset="0"/>
                        <a:cs typeface="Calibri" panose="020F0502020204030204" pitchFamily="34" charset="0"/>
                      </a:endParaRPr>
                    </a:p>
                  </a:txBody>
                  <a:tcPr marL="68575" marR="68575" marT="68575" marB="68575"/>
                </a:tc>
                <a:tc>
                  <a:txBody>
                    <a:bodyPr/>
                    <a:lstStyle/>
                    <a:p>
                      <a:pPr marL="0" lvl="0" indent="0" algn="l" rtl="0">
                        <a:spcBef>
                          <a:spcPts val="0"/>
                        </a:spcBef>
                        <a:spcAft>
                          <a:spcPts val="0"/>
                        </a:spcAft>
                        <a:buNone/>
                      </a:pPr>
                      <a:r>
                        <a:rPr lang="nl" sz="1100">
                          <a:latin typeface="Calibri" panose="020F0502020204030204" pitchFamily="34" charset="0"/>
                          <a:cs typeface="Calibri" panose="020F0502020204030204" pitchFamily="34" charset="0"/>
                        </a:rPr>
                        <a:t>Training researchers on data management skills</a:t>
                      </a:r>
                      <a:endParaRPr sz="1100">
                        <a:latin typeface="Calibri" panose="020F0502020204030204" pitchFamily="34" charset="0"/>
                        <a:cs typeface="Calibri" panose="020F0502020204030204" pitchFamily="34" charset="0"/>
                      </a:endParaRPr>
                    </a:p>
                  </a:txBody>
                  <a:tcPr marL="68575" marR="68575" marT="68575" marB="68575"/>
                </a:tc>
                <a:tc>
                  <a:txBody>
                    <a:bodyPr/>
                    <a:lstStyle/>
                    <a:p>
                      <a:pPr marL="0" lvl="0" indent="0" algn="l" rtl="0">
                        <a:spcBef>
                          <a:spcPts val="0"/>
                        </a:spcBef>
                        <a:spcAft>
                          <a:spcPts val="0"/>
                        </a:spcAft>
                        <a:buNone/>
                      </a:pPr>
                      <a:r>
                        <a:rPr lang="nl" sz="1100" dirty="0">
                          <a:latin typeface="Calibri" panose="020F0502020204030204" pitchFamily="34" charset="0"/>
                          <a:cs typeface="Calibri" panose="020F0502020204030204" pitchFamily="34" charset="0"/>
                        </a:rPr>
                        <a:t>4</a:t>
                      </a:r>
                      <a:endParaRPr sz="1100" dirty="0">
                        <a:latin typeface="Calibri" panose="020F0502020204030204" pitchFamily="34" charset="0"/>
                        <a:cs typeface="Calibri" panose="020F0502020204030204" pitchFamily="34" charset="0"/>
                      </a:endParaRPr>
                    </a:p>
                  </a:txBody>
                  <a:tcPr marL="68575" marR="68575" marT="68575" marB="68575"/>
                </a:tc>
                <a:extLst>
                  <a:ext uri="{0D108BD9-81ED-4DB2-BD59-A6C34878D82A}">
                    <a16:rowId xmlns:a16="http://schemas.microsoft.com/office/drawing/2014/main" val="10002"/>
                  </a:ext>
                </a:extLst>
              </a:tr>
            </a:tbl>
          </a:graphicData>
        </a:graphic>
      </p:graphicFrame>
      <p:pic>
        <p:nvPicPr>
          <p:cNvPr id="7" name="Google Shape;721;p113">
            <a:extLst>
              <a:ext uri="{FF2B5EF4-FFF2-40B4-BE49-F238E27FC236}">
                <a16:creationId xmlns:a16="http://schemas.microsoft.com/office/drawing/2014/main" id="{915B05DD-6E8F-021D-6EC1-BDBC93B5B9EA}"/>
              </a:ext>
            </a:extLst>
          </p:cNvPr>
          <p:cNvPicPr preferRelativeResize="0"/>
          <p:nvPr/>
        </p:nvPicPr>
        <p:blipFill>
          <a:blip r:embed="rId2">
            <a:alphaModFix/>
          </a:blip>
          <a:stretch>
            <a:fillRect/>
          </a:stretch>
        </p:blipFill>
        <p:spPr>
          <a:xfrm>
            <a:off x="440122" y="3014979"/>
            <a:ext cx="3821121" cy="1526541"/>
          </a:xfrm>
          <a:prstGeom prst="rect">
            <a:avLst/>
          </a:prstGeom>
          <a:pattFill prst="pct5">
            <a:fgClr>
              <a:schemeClr val="lt1"/>
            </a:fgClr>
            <a:bgClr>
              <a:schemeClr val="bg1"/>
            </a:bgClr>
          </a:pattFill>
          <a:ln>
            <a:noFill/>
          </a:ln>
          <a:effectLst>
            <a:outerShdw blurRad="57150" dist="19050" dir="5400000" algn="bl" rotWithShape="0">
              <a:srgbClr val="000000">
                <a:alpha val="50000"/>
              </a:srgbClr>
            </a:outerShdw>
          </a:effectLst>
        </p:spPr>
      </p:pic>
      <p:pic>
        <p:nvPicPr>
          <p:cNvPr id="8" name="Google Shape;722;p113">
            <a:extLst>
              <a:ext uri="{FF2B5EF4-FFF2-40B4-BE49-F238E27FC236}">
                <a16:creationId xmlns:a16="http://schemas.microsoft.com/office/drawing/2014/main" id="{B190FD7B-4042-B4B2-A40E-F780110330D3}"/>
              </a:ext>
            </a:extLst>
          </p:cNvPr>
          <p:cNvPicPr preferRelativeResize="0"/>
          <p:nvPr/>
        </p:nvPicPr>
        <p:blipFill>
          <a:blip r:embed="rId3">
            <a:alphaModFix/>
          </a:blip>
          <a:stretch>
            <a:fillRect/>
          </a:stretch>
        </p:blipFill>
        <p:spPr>
          <a:xfrm>
            <a:off x="2076617" y="4077177"/>
            <a:ext cx="2043112" cy="464344"/>
          </a:xfrm>
          <a:prstGeom prst="rect">
            <a:avLst/>
          </a:prstGeom>
          <a:pattFill prst="pct5">
            <a:fgClr>
              <a:schemeClr val="lt1"/>
            </a:fgClr>
            <a:bgClr>
              <a:schemeClr val="bg1"/>
            </a:bgClr>
          </a:pattFill>
          <a:ln>
            <a:noFill/>
          </a:ln>
        </p:spPr>
      </p:pic>
      <p:sp useBgFill="1">
        <p:nvSpPr>
          <p:cNvPr id="9" name="Google Shape;723;p113">
            <a:extLst>
              <a:ext uri="{FF2B5EF4-FFF2-40B4-BE49-F238E27FC236}">
                <a16:creationId xmlns:a16="http://schemas.microsoft.com/office/drawing/2014/main" id="{EBE92380-5405-C237-003E-1142F8FF797B}"/>
              </a:ext>
            </a:extLst>
          </p:cNvPr>
          <p:cNvSpPr txBox="1"/>
          <p:nvPr/>
        </p:nvSpPr>
        <p:spPr>
          <a:xfrm>
            <a:off x="4264231" y="3512450"/>
            <a:ext cx="1775152" cy="692487"/>
          </a:xfrm>
          <a:prstGeom prst="rect">
            <a:avLst/>
          </a:prstGeom>
          <a:ln>
            <a:noFill/>
          </a:ln>
        </p:spPr>
        <p:txBody>
          <a:bodyPr spcFirstLastPara="1" wrap="square" lIns="68575" tIns="68575" rIns="68575" bIns="68575" anchor="t" anchorCtr="0">
            <a:spAutoFit/>
          </a:bodyPr>
          <a:lstStyle/>
          <a:p>
            <a:r>
              <a:rPr lang="nl" sz="1200" dirty="0">
                <a:latin typeface="Calibri" panose="020F0502020204030204" pitchFamily="34" charset="0"/>
                <a:ea typeface="Baskerville" panose="02020502070401020303" pitchFamily="18" charset="0"/>
                <a:cs typeface="Calibri" panose="020F0502020204030204" pitchFamily="34" charset="0"/>
                <a:sym typeface="Corbel"/>
              </a:rPr>
              <a:t>2020, tool used from </a:t>
            </a:r>
            <a:r>
              <a:rPr lang="nl" sz="1200" dirty="0">
                <a:latin typeface="Calibri" panose="020F0502020204030204" pitchFamily="34" charset="0"/>
                <a:ea typeface="Baskerville" panose="02020502070401020303" pitchFamily="18" charset="0"/>
                <a:cs typeface="Calibri" panose="020F0502020204030204" pitchFamily="34" charset="0"/>
                <a:sym typeface="Corbel"/>
                <a:hlinkClick r:id="rId4">
                  <a:extLst>
                    <a:ext uri="{A12FA001-AC4F-418D-AE19-62706E023703}">
                      <ahyp:hlinkClr xmlns:ahyp="http://schemas.microsoft.com/office/drawing/2018/hyperlinkcolor" val="tx"/>
                    </a:ext>
                  </a:extLst>
                </a:hlinkClick>
              </a:rPr>
              <a:t>LCRDM</a:t>
            </a:r>
            <a:r>
              <a:rPr lang="nl" sz="1200" dirty="0">
                <a:latin typeface="Calibri" panose="020F0502020204030204" pitchFamily="34" charset="0"/>
                <a:ea typeface="Baskerville" panose="02020502070401020303" pitchFamily="18" charset="0"/>
                <a:cs typeface="Calibri" panose="020F0502020204030204" pitchFamily="34" charset="0"/>
                <a:sym typeface="Corbel"/>
              </a:rPr>
              <a:t>: “</a:t>
            </a:r>
            <a:r>
              <a:rPr lang="nl" sz="1200" dirty="0">
                <a:latin typeface="Calibri" panose="020F0502020204030204" pitchFamily="34" charset="0"/>
                <a:ea typeface="Baskerville" panose="02020502070401020303" pitchFamily="18" charset="0"/>
                <a:cs typeface="Calibri" panose="020F0502020204030204" pitchFamily="34" charset="0"/>
                <a:sym typeface="Corbel"/>
                <a:hlinkClick r:id="rId5">
                  <a:extLst>
                    <a:ext uri="{A12FA001-AC4F-418D-AE19-62706E023703}">
                      <ahyp:hlinkClr xmlns:ahyp="http://schemas.microsoft.com/office/drawing/2018/hyperlinkcolor" val="tx"/>
                    </a:ext>
                  </a:extLst>
                </a:hlinkClick>
              </a:rPr>
              <a:t>Do I PASS for FAIR</a:t>
            </a:r>
            <a:r>
              <a:rPr lang="nl" sz="1200" dirty="0">
                <a:latin typeface="Calibri" panose="020F0502020204030204" pitchFamily="34" charset="0"/>
                <a:ea typeface="Baskerville" panose="02020502070401020303" pitchFamily="18" charset="0"/>
                <a:cs typeface="Calibri" panose="020F0502020204030204" pitchFamily="34" charset="0"/>
                <a:sym typeface="Corbel"/>
              </a:rPr>
              <a:t>”</a:t>
            </a:r>
            <a:endParaRPr sz="1200" dirty="0">
              <a:latin typeface="Calibri" panose="020F0502020204030204" pitchFamily="34" charset="0"/>
              <a:ea typeface="Baskerville" panose="02020502070401020303" pitchFamily="18" charset="0"/>
              <a:cs typeface="Calibri" panose="020F0502020204030204" pitchFamily="34" charset="0"/>
              <a:sym typeface="Corbel"/>
            </a:endParaRPr>
          </a:p>
        </p:txBody>
      </p:sp>
      <p:sp useBgFill="1">
        <p:nvSpPr>
          <p:cNvPr id="10" name="Google Shape;724;p113">
            <a:extLst>
              <a:ext uri="{FF2B5EF4-FFF2-40B4-BE49-F238E27FC236}">
                <a16:creationId xmlns:a16="http://schemas.microsoft.com/office/drawing/2014/main" id="{6AD878EA-9877-3362-CC7D-E2C64A726CEB}"/>
              </a:ext>
            </a:extLst>
          </p:cNvPr>
          <p:cNvSpPr txBox="1"/>
          <p:nvPr/>
        </p:nvSpPr>
        <p:spPr>
          <a:xfrm>
            <a:off x="5231564" y="1106355"/>
            <a:ext cx="3360600" cy="769431"/>
          </a:xfrm>
          <a:prstGeom prst="rect">
            <a:avLst/>
          </a:prstGeom>
          <a:ln>
            <a:noFill/>
          </a:ln>
        </p:spPr>
        <p:txBody>
          <a:bodyPr spcFirstLastPara="1" wrap="square" lIns="68575" tIns="68575" rIns="68575" bIns="68575" anchor="t" anchorCtr="0">
            <a:spAutoFit/>
          </a:bodyPr>
          <a:lstStyle/>
          <a:p>
            <a:r>
              <a:rPr lang="nl" sz="1500" b="1" dirty="0">
                <a:latin typeface="Corbel"/>
                <a:ea typeface="Corbel"/>
                <a:cs typeface="Corbel"/>
                <a:sym typeface="Corbel"/>
              </a:rPr>
              <a:t>That is 3 FTE per 100 researchers!</a:t>
            </a:r>
            <a:endParaRPr sz="1500" b="1" dirty="0">
              <a:latin typeface="Corbel"/>
              <a:ea typeface="Corbel"/>
              <a:cs typeface="Corbel"/>
              <a:sym typeface="Corbel"/>
            </a:endParaRPr>
          </a:p>
          <a:p>
            <a:endParaRPr sz="1500" dirty="0">
              <a:latin typeface="Corbel"/>
              <a:ea typeface="Corbel"/>
              <a:cs typeface="Corbel"/>
              <a:sym typeface="Corbel"/>
            </a:endParaRPr>
          </a:p>
          <a:p>
            <a:endParaRPr sz="1100" dirty="0">
              <a:latin typeface="Corbel"/>
              <a:ea typeface="Corbel"/>
              <a:cs typeface="Corbel"/>
              <a:sym typeface="Corbel"/>
            </a:endParaRPr>
          </a:p>
        </p:txBody>
      </p:sp>
      <p:sp useBgFill="1">
        <p:nvSpPr>
          <p:cNvPr id="11" name="Google Shape;725;p113">
            <a:extLst>
              <a:ext uri="{FF2B5EF4-FFF2-40B4-BE49-F238E27FC236}">
                <a16:creationId xmlns:a16="http://schemas.microsoft.com/office/drawing/2014/main" id="{0F2D4CF1-7B4D-FA38-E2DD-B45C0F84BA05}"/>
              </a:ext>
            </a:extLst>
          </p:cNvPr>
          <p:cNvSpPr txBox="1"/>
          <p:nvPr/>
        </p:nvSpPr>
        <p:spPr>
          <a:xfrm>
            <a:off x="5246007" y="1393110"/>
            <a:ext cx="3266400" cy="1246485"/>
          </a:xfrm>
          <a:prstGeom prst="rect">
            <a:avLst/>
          </a:prstGeom>
          <a:ln>
            <a:noFill/>
          </a:ln>
        </p:spPr>
        <p:txBody>
          <a:bodyPr spcFirstLastPara="1" wrap="square" lIns="68575" tIns="68575" rIns="68575" bIns="68575" anchor="t" anchorCtr="0">
            <a:spAutoFit/>
          </a:bodyPr>
          <a:lstStyle/>
          <a:p>
            <a:r>
              <a:rPr lang="nl" sz="1200" dirty="0">
                <a:latin typeface="Calibri" panose="020F0502020204030204" pitchFamily="34" charset="0"/>
                <a:ea typeface="Corbel"/>
                <a:cs typeface="Calibri" panose="020F0502020204030204" pitchFamily="34" charset="0"/>
                <a:sym typeface="Corbel"/>
              </a:rPr>
              <a:t>Number adapted </a:t>
            </a:r>
            <a:r>
              <a:rPr lang="nl" sz="1200" dirty="0">
                <a:latin typeface="Calibri" panose="020F0502020204030204" pitchFamily="34" charset="0"/>
                <a:cs typeface="Calibri" panose="020F0502020204030204" pitchFamily="34" charset="0"/>
                <a:sym typeface="Corbel"/>
              </a:rPr>
              <a:t>from </a:t>
            </a:r>
            <a:r>
              <a:rPr lang="nl" sz="1200" dirty="0">
                <a:latin typeface="Calibri" panose="020F0502020204030204" pitchFamily="34" charset="0"/>
                <a:cs typeface="Calibri" panose="020F0502020204030204" pitchFamily="34" charset="0"/>
                <a:sym typeface="Corbel"/>
                <a:hlinkClick r:id="rId6">
                  <a:extLst>
                    <a:ext uri="{A12FA001-AC4F-418D-AE19-62706E023703}">
                      <ahyp:hlinkClr xmlns:ahyp="http://schemas.microsoft.com/office/drawing/2018/hyperlinkcolor" val="tx"/>
                    </a:ext>
                  </a:extLst>
                </a:hlinkClick>
              </a:rPr>
              <a:t>OECD</a:t>
            </a:r>
            <a:r>
              <a:rPr lang="nl" sz="1200" dirty="0">
                <a:latin typeface="Calibri" panose="020F0502020204030204" pitchFamily="34" charset="0"/>
                <a:cs typeface="Calibri" panose="020F0502020204030204" pitchFamily="34" charset="0"/>
                <a:sym typeface="Corbel"/>
              </a:rPr>
              <a:t> (2020</a:t>
            </a:r>
            <a:r>
              <a:rPr lang="nl" sz="1200" dirty="0">
                <a:latin typeface="Calibri" panose="020F0502020204030204" pitchFamily="34" charset="0"/>
                <a:ea typeface="Corbel"/>
                <a:cs typeface="Calibri" panose="020F0502020204030204" pitchFamily="34" charset="0"/>
                <a:sym typeface="Corbel"/>
              </a:rPr>
              <a:t>), "Building digital workforce capacity and skills for data-intensive science"</a:t>
            </a:r>
            <a:br>
              <a:rPr lang="nl" sz="1200" dirty="0">
                <a:latin typeface="Calibri" panose="020F0502020204030204" pitchFamily="34" charset="0"/>
                <a:ea typeface="Corbel"/>
                <a:cs typeface="Calibri" panose="020F0502020204030204" pitchFamily="34" charset="0"/>
                <a:sym typeface="Corbel"/>
              </a:rPr>
            </a:br>
            <a:endParaRPr sz="1200" dirty="0">
              <a:latin typeface="Calibri" panose="020F0502020204030204" pitchFamily="34" charset="0"/>
              <a:ea typeface="Corbel"/>
              <a:cs typeface="Calibri" panose="020F0502020204030204" pitchFamily="34" charset="0"/>
              <a:sym typeface="Corbel"/>
            </a:endParaRPr>
          </a:p>
          <a:p>
            <a:pPr>
              <a:buClr>
                <a:schemeClr val="dk1"/>
              </a:buClr>
              <a:buSzPts val="800"/>
            </a:pPr>
            <a:r>
              <a:rPr lang="nl" sz="1200" dirty="0">
                <a:solidFill>
                  <a:schemeClr val="dk1"/>
                </a:solidFill>
                <a:latin typeface="Calibri" panose="020F0502020204030204" pitchFamily="34" charset="0"/>
                <a:cs typeface="Calibri" panose="020F0502020204030204" pitchFamily="34" charset="0"/>
                <a:sym typeface="Corbel"/>
              </a:rPr>
              <a:t>The EC High Level Expert Group EOSC estimated 5 FTE per 100 researchers</a:t>
            </a:r>
            <a:endParaRPr sz="1200" dirty="0">
              <a:solidFill>
                <a:schemeClr val="dk1"/>
              </a:solidFill>
              <a:latin typeface="Calibri" panose="020F0502020204030204" pitchFamily="34" charset="0"/>
              <a:cs typeface="Calibri" panose="020F0502020204030204" pitchFamily="34" charset="0"/>
              <a:sym typeface="Corbel"/>
            </a:endParaRPr>
          </a:p>
        </p:txBody>
      </p:sp>
      <p:sp useBgFill="1">
        <p:nvSpPr>
          <p:cNvPr id="12" name="Google Shape;724;p113">
            <a:extLst>
              <a:ext uri="{FF2B5EF4-FFF2-40B4-BE49-F238E27FC236}">
                <a16:creationId xmlns:a16="http://schemas.microsoft.com/office/drawing/2014/main" id="{F53A6A5D-4686-C2FE-4B17-40C678749010}"/>
              </a:ext>
            </a:extLst>
          </p:cNvPr>
          <p:cNvSpPr txBox="1"/>
          <p:nvPr/>
        </p:nvSpPr>
        <p:spPr>
          <a:xfrm>
            <a:off x="426453" y="4617493"/>
            <a:ext cx="3865931" cy="369322"/>
          </a:xfrm>
          <a:prstGeom prst="rect">
            <a:avLst/>
          </a:prstGeom>
          <a:ln>
            <a:noFill/>
          </a:ln>
        </p:spPr>
        <p:txBody>
          <a:bodyPr spcFirstLastPara="1" wrap="square" lIns="68575" tIns="68575" rIns="68575" bIns="68575" anchor="t" anchorCtr="0">
            <a:spAutoFit/>
          </a:bodyPr>
          <a:lstStyle/>
          <a:p>
            <a:r>
              <a:rPr lang="nl" sz="1500" b="1" dirty="0">
                <a:latin typeface="Corbel"/>
                <a:ea typeface="Corbel"/>
                <a:cs typeface="Corbel"/>
                <a:sym typeface="Corbel"/>
              </a:rPr>
              <a:t>That is 1 FTE per 500 – 1000 researchers!</a:t>
            </a:r>
            <a:endParaRPr sz="1500" b="1" dirty="0">
              <a:latin typeface="Corbel"/>
              <a:ea typeface="Corbel"/>
              <a:cs typeface="Corbel"/>
              <a:sym typeface="Corbel"/>
            </a:endParaRPr>
          </a:p>
        </p:txBody>
      </p:sp>
      <p:sp useBgFill="1">
        <p:nvSpPr>
          <p:cNvPr id="13" name="Google Shape;504;p66">
            <a:extLst>
              <a:ext uri="{FF2B5EF4-FFF2-40B4-BE49-F238E27FC236}">
                <a16:creationId xmlns:a16="http://schemas.microsoft.com/office/drawing/2014/main" id="{67393063-10D6-43F0-F2CA-B74A2FA4F70D}"/>
              </a:ext>
            </a:extLst>
          </p:cNvPr>
          <p:cNvSpPr txBox="1"/>
          <p:nvPr/>
        </p:nvSpPr>
        <p:spPr>
          <a:xfrm>
            <a:off x="6205607" y="4779339"/>
            <a:ext cx="2812200" cy="242344"/>
          </a:xfrm>
          <a:prstGeom prst="rect">
            <a:avLst/>
          </a:prstGeom>
          <a:ln>
            <a:noFill/>
          </a:ln>
        </p:spPr>
        <p:txBody>
          <a:bodyPr spcFirstLastPara="1" wrap="square" lIns="68575" tIns="34275" rIns="68575" bIns="34275" anchor="t" anchorCtr="0">
            <a:spAutoFit/>
          </a:bodyPr>
          <a:lstStyle/>
          <a:p>
            <a:r>
              <a:rPr lang="pt-PT" sz="1125" u="sng" dirty="0">
                <a:solidFill>
                  <a:schemeClr val="tx1"/>
                </a:solidFill>
                <a:latin typeface="Calibri"/>
                <a:ea typeface="Calibri"/>
                <a:cs typeface="Calibri"/>
                <a:sym typeface="Calibri"/>
                <a:hlinkClick r:id="rId7">
                  <a:extLst>
                    <a:ext uri="{A12FA001-AC4F-418D-AE19-62706E023703}">
                      <ahyp:hlinkClr xmlns:ahyp="http://schemas.microsoft.com/office/drawing/2018/hyperlinkcolor" val="tx"/>
                    </a:ext>
                  </a:extLst>
                </a:hlinkClick>
              </a:rPr>
              <a:t>https://doi.org/10.1038/d41586-020-00505-7</a:t>
            </a:r>
            <a:r>
              <a:rPr lang="pt-PT" sz="1125" dirty="0">
                <a:solidFill>
                  <a:schemeClr val="tx1"/>
                </a:solidFill>
                <a:latin typeface="Calibri"/>
                <a:ea typeface="Calibri"/>
                <a:cs typeface="Calibri"/>
                <a:sym typeface="Calibri"/>
              </a:rPr>
              <a:t> </a:t>
            </a:r>
            <a:endParaRPr sz="1125" dirty="0">
              <a:solidFill>
                <a:schemeClr val="tx1"/>
              </a:solidFill>
            </a:endParaRPr>
          </a:p>
        </p:txBody>
      </p:sp>
      <p:pic>
        <p:nvPicPr>
          <p:cNvPr id="15" name="Google Shape;507;p66" descr="A screenshot of a news article&#10;&#10;Description automatically generated">
            <a:extLst>
              <a:ext uri="{FF2B5EF4-FFF2-40B4-BE49-F238E27FC236}">
                <a16:creationId xmlns:a16="http://schemas.microsoft.com/office/drawing/2014/main" id="{6124C3C6-999F-ACE2-59EF-A38F9B405831}"/>
              </a:ext>
            </a:extLst>
          </p:cNvPr>
          <p:cNvPicPr preferRelativeResize="0"/>
          <p:nvPr/>
        </p:nvPicPr>
        <p:blipFill rotWithShape="1">
          <a:blip r:embed="rId8">
            <a:alphaModFix/>
          </a:blip>
          <a:srcRect/>
          <a:stretch/>
        </p:blipFill>
        <p:spPr>
          <a:xfrm>
            <a:off x="6223321" y="2997400"/>
            <a:ext cx="2777402" cy="1782936"/>
          </a:xfrm>
          <a:prstGeom prst="rect">
            <a:avLst/>
          </a:prstGeom>
          <a:pattFill prst="pct5">
            <a:fgClr>
              <a:schemeClr val="lt1"/>
            </a:fgClr>
            <a:bgClr>
              <a:schemeClr val="bg1"/>
            </a:bgClr>
          </a:pattFill>
          <a:ln>
            <a:noFill/>
          </a:ln>
        </p:spPr>
      </p:pic>
      <p:pic>
        <p:nvPicPr>
          <p:cNvPr id="14" name="Google Shape;506;p66">
            <a:extLst>
              <a:ext uri="{FF2B5EF4-FFF2-40B4-BE49-F238E27FC236}">
                <a16:creationId xmlns:a16="http://schemas.microsoft.com/office/drawing/2014/main" id="{E084B1C1-0FA8-91D4-7A84-482D3A3D39F9}"/>
              </a:ext>
            </a:extLst>
          </p:cNvPr>
          <p:cNvPicPr preferRelativeResize="0"/>
          <p:nvPr/>
        </p:nvPicPr>
        <p:blipFill rotWithShape="1">
          <a:blip r:embed="rId9">
            <a:alphaModFix/>
          </a:blip>
          <a:srcRect/>
          <a:stretch/>
        </p:blipFill>
        <p:spPr>
          <a:xfrm>
            <a:off x="7612022" y="3638486"/>
            <a:ext cx="1221654" cy="394392"/>
          </a:xfrm>
          <a:prstGeom prst="rect">
            <a:avLst/>
          </a:prstGeom>
          <a:pattFill prst="pct5">
            <a:fgClr>
              <a:schemeClr val="lt1"/>
            </a:fgClr>
            <a:bgClr>
              <a:schemeClr val="bg1"/>
            </a:bgClr>
          </a:pattFill>
          <a:ln>
            <a:noFill/>
          </a:ln>
        </p:spPr>
      </p:pic>
      <p:sp useBgFill="1">
        <p:nvSpPr>
          <p:cNvPr id="16" name="Title 1">
            <a:extLst>
              <a:ext uri="{FF2B5EF4-FFF2-40B4-BE49-F238E27FC236}">
                <a16:creationId xmlns:a16="http://schemas.microsoft.com/office/drawing/2014/main" id="{3C0392F9-0807-9873-BB94-4F6B9FF751AB}"/>
              </a:ext>
            </a:extLst>
          </p:cNvPr>
          <p:cNvSpPr>
            <a:spLocks noGrp="1"/>
          </p:cNvSpPr>
          <p:nvPr>
            <p:ph type="title"/>
          </p:nvPr>
        </p:nvSpPr>
        <p:spPr>
          <a:xfrm>
            <a:off x="311700" y="445025"/>
            <a:ext cx="8520600" cy="572700"/>
          </a:xfrm>
        </p:spPr>
        <p:txBody>
          <a:bodyPr>
            <a:normAutofit/>
          </a:bodyPr>
          <a:lstStyle/>
          <a:p>
            <a:pPr>
              <a:buNone/>
            </a:pPr>
            <a:r>
              <a:rPr lang="en-GB" b="1" dirty="0"/>
              <a:t>Professiona</a:t>
            </a:r>
            <a:r>
              <a:rPr lang="en-GB" dirty="0"/>
              <a:t>lising data stewardship</a:t>
            </a:r>
            <a:r>
              <a:rPr lang="en-GB" b="1" dirty="0"/>
              <a:t> - </a:t>
            </a:r>
            <a:r>
              <a:rPr lang="en-GB" b="1" dirty="0">
                <a:solidFill>
                  <a:srgbClr val="FFC000"/>
                </a:solidFill>
              </a:rPr>
              <a:t>The challenge</a:t>
            </a:r>
            <a:endParaRPr lang="en-GB" dirty="0">
              <a:solidFill>
                <a:srgbClr val="FFC000"/>
              </a:solidFill>
            </a:endParaRPr>
          </a:p>
        </p:txBody>
      </p:sp>
    </p:spTree>
    <p:extLst>
      <p:ext uri="{BB962C8B-B14F-4D97-AF65-F5344CB8AC3E}">
        <p14:creationId xmlns:p14="http://schemas.microsoft.com/office/powerpoint/2010/main" val="1085668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F41D9-A965-8A8F-5116-8DE30FAB8C26}"/>
            </a:ext>
          </a:extLst>
        </p:cNvPr>
        <p:cNvGrpSpPr/>
        <p:nvPr/>
      </p:nvGrpSpPr>
      <p:grpSpPr>
        <a:xfrm>
          <a:off x="0" y="0"/>
          <a:ext cx="0" cy="0"/>
          <a:chOff x="0" y="0"/>
          <a:chExt cx="0" cy="0"/>
        </a:xfrm>
      </p:grpSpPr>
      <p:pic>
        <p:nvPicPr>
          <p:cNvPr id="15362" name="Picture 2" descr="Free A young girl in a pink dress and tiara holds a bat, ready to hit a unicorn piñata in a studio setting. Stock Photo">
            <a:extLst>
              <a:ext uri="{FF2B5EF4-FFF2-40B4-BE49-F238E27FC236}">
                <a16:creationId xmlns:a16="http://schemas.microsoft.com/office/drawing/2014/main" id="{7F3BB702-79D5-8F0F-AD75-171D57993E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7003" y="597062"/>
            <a:ext cx="5929993" cy="3949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2786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5CAAD-74F2-5281-3527-12960E5223E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BFEE581B-49A5-BA45-38C4-60A6B6EFBED3}"/>
              </a:ext>
            </a:extLst>
          </p:cNvPr>
          <p:cNvSpPr>
            <a:spLocks noGrp="1"/>
          </p:cNvSpPr>
          <p:nvPr>
            <p:ph type="body" idx="1"/>
          </p:nvPr>
        </p:nvSpPr>
        <p:spPr>
          <a:xfrm>
            <a:off x="311700" y="1057225"/>
            <a:ext cx="4412700" cy="3669557"/>
          </a:xfrm>
        </p:spPr>
        <p:txBody>
          <a:bodyPr>
            <a:noAutofit/>
          </a:bodyPr>
          <a:lstStyle/>
          <a:p>
            <a:pPr>
              <a:buFont typeface="Arial" panose="020B0604020202020204" pitchFamily="34" charset="0"/>
              <a:buChar char="•"/>
            </a:pPr>
            <a:r>
              <a:rPr lang="en-GB" dirty="0"/>
              <a:t>Training is essential </a:t>
            </a:r>
            <a:r>
              <a:rPr lang="en-GB" dirty="0">
                <a:solidFill>
                  <a:schemeClr val="tx1"/>
                </a:solidFill>
              </a:rPr>
              <a:t>but</a:t>
            </a:r>
            <a:r>
              <a:rPr lang="en-GB" dirty="0"/>
              <a:t> not sufficient: </a:t>
            </a:r>
            <a:r>
              <a:rPr lang="en-GB" b="1" dirty="0"/>
              <a:t>real-world practice</a:t>
            </a:r>
            <a:r>
              <a:rPr lang="en-GB" dirty="0"/>
              <a:t> and </a:t>
            </a:r>
            <a:r>
              <a:rPr lang="en-GB" b="1" dirty="0"/>
              <a:t>peer learning </a:t>
            </a:r>
            <a:r>
              <a:rPr lang="en-GB" dirty="0"/>
              <a:t>complete the picture</a:t>
            </a:r>
          </a:p>
          <a:p>
            <a:pPr lvl="1">
              <a:buFont typeface="Arial" panose="020B0604020202020204" pitchFamily="34" charset="0"/>
              <a:buChar char="•"/>
            </a:pPr>
            <a:r>
              <a:rPr lang="en-GB" sz="1300" i="1" dirty="0"/>
              <a:t>We need structured training and informal, practice-driven learning</a:t>
            </a:r>
          </a:p>
          <a:p>
            <a:pPr>
              <a:buFont typeface="Arial" panose="020B0604020202020204" pitchFamily="34" charset="0"/>
              <a:buChar char="•"/>
            </a:pPr>
            <a:r>
              <a:rPr lang="en-GB" dirty="0"/>
              <a:t>Data stewardship is growing into a profession -  </a:t>
            </a:r>
            <a:r>
              <a:rPr lang="en-GB" b="1" dirty="0"/>
              <a:t>roles</a:t>
            </a:r>
            <a:r>
              <a:rPr lang="en-GB" dirty="0"/>
              <a:t>, </a:t>
            </a:r>
            <a:r>
              <a:rPr lang="en-GB" b="1" dirty="0"/>
              <a:t>recognition</a:t>
            </a:r>
            <a:r>
              <a:rPr lang="en-GB" dirty="0"/>
              <a:t> and </a:t>
            </a:r>
            <a:r>
              <a:rPr lang="en-GB" b="1" dirty="0"/>
              <a:t>training</a:t>
            </a:r>
            <a:r>
              <a:rPr lang="en-GB" dirty="0"/>
              <a:t> vary widely</a:t>
            </a:r>
          </a:p>
          <a:p>
            <a:pPr lvl="1">
              <a:buFont typeface="Arial" panose="020B0604020202020204" pitchFamily="34" charset="0"/>
              <a:buChar char="•"/>
            </a:pPr>
            <a:r>
              <a:rPr lang="en-GB" sz="1300" i="1" dirty="0"/>
              <a:t>Researchers, institutions, funders and industry increasingly rely on skilled data stewards, but the profession is still evolving</a:t>
            </a:r>
          </a:p>
          <a:p>
            <a:pPr>
              <a:buFont typeface="Arial" panose="020B0604020202020204" pitchFamily="34" charset="0"/>
              <a:buChar char="•"/>
            </a:pPr>
            <a:r>
              <a:rPr lang="en-GB" dirty="0"/>
              <a:t>(Inter)national </a:t>
            </a:r>
            <a:r>
              <a:rPr lang="en-GB" b="1" dirty="0"/>
              <a:t>initiatives</a:t>
            </a:r>
            <a:r>
              <a:rPr lang="en-GB" dirty="0"/>
              <a:t> and </a:t>
            </a:r>
            <a:r>
              <a:rPr lang="en-GB" b="1" dirty="0"/>
              <a:t>communities</a:t>
            </a:r>
            <a:r>
              <a:rPr lang="en-GB" dirty="0"/>
              <a:t> help </a:t>
            </a:r>
            <a:r>
              <a:rPr lang="en-GB" b="1" dirty="0"/>
              <a:t>professionalise the field</a:t>
            </a:r>
            <a:r>
              <a:rPr lang="en-GB" dirty="0"/>
              <a:t>, and bridge between training and practice</a:t>
            </a:r>
          </a:p>
          <a:p>
            <a:pPr lvl="1">
              <a:buFont typeface="Arial" panose="020B0604020202020204" pitchFamily="34" charset="0"/>
              <a:buChar char="•"/>
            </a:pPr>
            <a:r>
              <a:rPr lang="en-GB" sz="1300" i="1" dirty="0"/>
              <a:t>Community plays a vital role in building confidence, skills and shared language</a:t>
            </a:r>
          </a:p>
        </p:txBody>
      </p:sp>
      <p:pic>
        <p:nvPicPr>
          <p:cNvPr id="16388" name="Picture 4" descr="Free Young boy in blue jacket climbing a painted rock wall outdoors, showcasing adventure and play. Stock Photo">
            <a:extLst>
              <a:ext uri="{FF2B5EF4-FFF2-40B4-BE49-F238E27FC236}">
                <a16:creationId xmlns:a16="http://schemas.microsoft.com/office/drawing/2014/main" id="{E3C3E13A-E93F-1CBE-BFC0-F8650AC6CF6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869" r="11993"/>
          <a:stretch/>
        </p:blipFill>
        <p:spPr bwMode="auto">
          <a:xfrm>
            <a:off x="4692596" y="31804"/>
            <a:ext cx="4412701" cy="5143500"/>
          </a:xfrm>
          <a:prstGeom prst="rect">
            <a:avLst/>
          </a:prstGeom>
          <a:solidFill>
            <a:schemeClr val="accent4">
              <a:lumMod val="20000"/>
              <a:lumOff val="80000"/>
            </a:schemeClr>
          </a:solidFill>
          <a:effectLst>
            <a:softEdge rad="363970"/>
          </a:effectLst>
        </p:spPr>
      </p:pic>
      <p:sp>
        <p:nvSpPr>
          <p:cNvPr id="2" name="Title 1">
            <a:extLst>
              <a:ext uri="{FF2B5EF4-FFF2-40B4-BE49-F238E27FC236}">
                <a16:creationId xmlns:a16="http://schemas.microsoft.com/office/drawing/2014/main" id="{3B411C2E-89B4-2B6B-03F9-D76F3280A71F}"/>
              </a:ext>
            </a:extLst>
          </p:cNvPr>
          <p:cNvSpPr>
            <a:spLocks noGrp="1"/>
          </p:cNvSpPr>
          <p:nvPr>
            <p:ph type="title"/>
          </p:nvPr>
        </p:nvSpPr>
        <p:spPr/>
        <p:txBody>
          <a:bodyPr>
            <a:normAutofit/>
          </a:bodyPr>
          <a:lstStyle/>
          <a:p>
            <a:pPr>
              <a:buNone/>
            </a:pPr>
            <a:r>
              <a:rPr lang="en-GB" b="1" dirty="0"/>
              <a:t>Building bridges - </a:t>
            </a:r>
            <a:r>
              <a:rPr lang="en-GB" b="1" dirty="0">
                <a:solidFill>
                  <a:srgbClr val="FFC000"/>
                </a:solidFill>
              </a:rPr>
              <a:t>S</a:t>
            </a:r>
            <a:r>
              <a:rPr lang="en-GB" dirty="0">
                <a:solidFill>
                  <a:srgbClr val="FFC000"/>
                </a:solidFill>
              </a:rPr>
              <a:t>tep by step</a:t>
            </a:r>
          </a:p>
        </p:txBody>
      </p:sp>
    </p:spTree>
    <p:extLst>
      <p:ext uri="{BB962C8B-B14F-4D97-AF65-F5344CB8AC3E}">
        <p14:creationId xmlns:p14="http://schemas.microsoft.com/office/powerpoint/2010/main" val="3681842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7DE08-E288-ACF1-1076-E2020C618BC5}"/>
              </a:ext>
            </a:extLst>
          </p:cNvPr>
          <p:cNvSpPr>
            <a:spLocks noGrp="1"/>
          </p:cNvSpPr>
          <p:nvPr>
            <p:ph type="title"/>
          </p:nvPr>
        </p:nvSpPr>
        <p:spPr/>
        <p:txBody>
          <a:bodyPr>
            <a:normAutofit/>
          </a:bodyPr>
          <a:lstStyle/>
          <a:p>
            <a:r>
              <a:rPr lang="en-GB" dirty="0">
                <a:solidFill>
                  <a:srgbClr val="FFC000"/>
                </a:solidFill>
              </a:rPr>
              <a:t>Taking data stewards seriously</a:t>
            </a:r>
            <a:endParaRPr lang="en-GB" dirty="0"/>
          </a:p>
        </p:txBody>
      </p:sp>
      <p:pic>
        <p:nvPicPr>
          <p:cNvPr id="17410" name="Picture 2" descr="Professionalizing FAIR Data Stewardship in the life sciences: defining job  criteria &amp; skills - Dutch Techcentre for Life Sciences">
            <a:extLst>
              <a:ext uri="{FF2B5EF4-FFF2-40B4-BE49-F238E27FC236}">
                <a16:creationId xmlns:a16="http://schemas.microsoft.com/office/drawing/2014/main" id="{FC0A8256-1881-7C06-D833-5F9E95CA50F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7847" b="16736"/>
          <a:stretch/>
        </p:blipFill>
        <p:spPr bwMode="auto">
          <a:xfrm>
            <a:off x="6397801" y="620162"/>
            <a:ext cx="2696897" cy="1764236"/>
          </a:xfrm>
          <a:prstGeom prst="rect">
            <a:avLst/>
          </a:prstGeom>
          <a:noFill/>
          <a:extLst>
            <a:ext uri="{909E8E84-426E-40DD-AFC4-6F175D3DCCD1}">
              <a14:hiddenFill xmlns:a14="http://schemas.microsoft.com/office/drawing/2010/main">
                <a:solidFill>
                  <a:srgbClr val="FFFFFF"/>
                </a:solidFill>
              </a14:hiddenFill>
            </a:ext>
          </a:extLst>
        </p:spPr>
      </p:pic>
      <p:sp>
        <p:nvSpPr>
          <p:cNvPr id="7" name="Google Shape;751;p116">
            <a:extLst>
              <a:ext uri="{FF2B5EF4-FFF2-40B4-BE49-F238E27FC236}">
                <a16:creationId xmlns:a16="http://schemas.microsoft.com/office/drawing/2014/main" id="{0EB46281-BF37-37E1-2CD0-327A265A7A1B}"/>
              </a:ext>
            </a:extLst>
          </p:cNvPr>
          <p:cNvSpPr txBox="1">
            <a:spLocks/>
          </p:cNvSpPr>
          <p:nvPr/>
        </p:nvSpPr>
        <p:spPr>
          <a:xfrm>
            <a:off x="400050" y="1017725"/>
            <a:ext cx="4907696" cy="3478500"/>
          </a:xfrm>
          <a:prstGeom prst="rect">
            <a:avLst/>
          </a:prstGeom>
          <a:noFill/>
          <a:ln>
            <a:noFill/>
          </a:ln>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accent5"/>
              </a:buClr>
              <a:buSzPts val="1800"/>
              <a:buFont typeface="Arial"/>
              <a:buChar char="•"/>
              <a:defRPr sz="2000" b="0" i="0" u="none" strike="noStrike" cap="none">
                <a:solidFill>
                  <a:schemeClr val="dk2"/>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accent5"/>
              </a:buClr>
              <a:buSzPts val="1800"/>
              <a:buFont typeface="Arial"/>
              <a:buChar char="•"/>
              <a:defRPr sz="2000" b="0" i="0" u="none" strike="noStrike" cap="none">
                <a:solidFill>
                  <a:schemeClr val="dk2"/>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accent5"/>
              </a:buClr>
              <a:buSzPts val="1800"/>
              <a:buFont typeface="Arial"/>
              <a:buChar char="•"/>
              <a:defRPr sz="2000" b="0" i="0" u="none" strike="noStrike" cap="none">
                <a:solidFill>
                  <a:schemeClr val="dk2"/>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accent5"/>
              </a:buClr>
              <a:buSzPts val="1800"/>
              <a:buFont typeface="Arial"/>
              <a:buChar char="•"/>
              <a:defRPr sz="2000" b="0" i="0" u="none" strike="noStrike" cap="none">
                <a:solidFill>
                  <a:schemeClr val="dk2"/>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accent5"/>
              </a:buClr>
              <a:buSzPts val="1800"/>
              <a:buFont typeface="Arial"/>
              <a:buChar char="•"/>
              <a:defRPr sz="2000" b="0" i="1" u="none" strike="noStrike" cap="none">
                <a:solidFill>
                  <a:schemeClr val="dk2"/>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342892" indent="-260344">
              <a:lnSpc>
                <a:spcPct val="100000"/>
              </a:lnSpc>
              <a:spcBef>
                <a:spcPts val="0"/>
              </a:spcBef>
              <a:buClr>
                <a:schemeClr val="dk1"/>
              </a:buClr>
              <a:buSzPts val="1500"/>
              <a:buFont typeface="Corbel"/>
              <a:buChar char="•"/>
            </a:pPr>
            <a:r>
              <a:rPr lang="en-GB" sz="1300" dirty="0">
                <a:solidFill>
                  <a:schemeClr val="tx1"/>
                </a:solidFill>
                <a:latin typeface="Calibri" panose="020F0502020204030204" pitchFamily="34" charset="0"/>
                <a:ea typeface="Corbel"/>
                <a:cs typeface="Calibri" panose="020F0502020204030204" pitchFamily="34" charset="0"/>
                <a:sym typeface="Corbel"/>
              </a:rPr>
              <a:t>Areas, responsibilities, tasks &amp; competences</a:t>
            </a:r>
          </a:p>
          <a:p>
            <a:pPr marL="342892" indent="-260344">
              <a:lnSpc>
                <a:spcPct val="100000"/>
              </a:lnSpc>
              <a:spcBef>
                <a:spcPts val="0"/>
              </a:spcBef>
              <a:buClr>
                <a:schemeClr val="dk1"/>
              </a:buClr>
              <a:buSzPts val="1500"/>
              <a:buFont typeface="Corbel"/>
              <a:buChar char="•"/>
            </a:pPr>
            <a:r>
              <a:rPr lang="en-GB" sz="1300" dirty="0">
                <a:solidFill>
                  <a:schemeClr val="tx1"/>
                </a:solidFill>
                <a:latin typeface="Calibri" panose="020F0502020204030204" pitchFamily="34" charset="0"/>
                <a:ea typeface="Corbel"/>
                <a:cs typeface="Calibri" panose="020F0502020204030204" pitchFamily="34" charset="0"/>
                <a:sym typeface="Corbel"/>
              </a:rPr>
              <a:t>Part of the </a:t>
            </a:r>
            <a:r>
              <a:rPr lang="en-GB" sz="1300" b="1" dirty="0">
                <a:solidFill>
                  <a:schemeClr val="tx1"/>
                </a:solidFill>
                <a:latin typeface="Calibri" panose="020F0502020204030204" pitchFamily="34" charset="0"/>
                <a:ea typeface="Corbel"/>
                <a:cs typeface="Calibri" panose="020F0502020204030204" pitchFamily="34" charset="0"/>
                <a:sym typeface="Corbel"/>
              </a:rPr>
              <a:t>formal systems</a:t>
            </a:r>
            <a:r>
              <a:rPr lang="en-GB" sz="1300" dirty="0">
                <a:solidFill>
                  <a:schemeClr val="tx1"/>
                </a:solidFill>
                <a:latin typeface="Calibri" panose="020F0502020204030204" pitchFamily="34" charset="0"/>
                <a:ea typeface="Corbel"/>
                <a:cs typeface="Calibri" panose="020F0502020204030204" pitchFamily="34" charset="0"/>
                <a:sym typeface="Corbel"/>
              </a:rPr>
              <a:t>:</a:t>
            </a:r>
          </a:p>
          <a:p>
            <a:pPr marL="685792" lvl="1" indent="-260344">
              <a:lnSpc>
                <a:spcPct val="100000"/>
              </a:lnSpc>
              <a:spcBef>
                <a:spcPts val="0"/>
              </a:spcBef>
              <a:buClr>
                <a:schemeClr val="dk1"/>
              </a:buClr>
              <a:buSzPts val="1500"/>
              <a:buFont typeface="Corbel"/>
              <a:buChar char="•"/>
            </a:pPr>
            <a:r>
              <a:rPr lang="en-GB" sz="1300" i="1" dirty="0">
                <a:solidFill>
                  <a:schemeClr val="tx1"/>
                </a:solidFill>
                <a:latin typeface="Calibri" panose="020F0502020204030204" pitchFamily="34" charset="0"/>
                <a:ea typeface="Corbel"/>
                <a:cs typeface="Calibri" panose="020F0502020204030204" pitchFamily="34" charset="0"/>
                <a:sym typeface="Corbel"/>
              </a:rPr>
              <a:t>Basic components UFO (universities)</a:t>
            </a:r>
          </a:p>
          <a:p>
            <a:pPr marL="685792" lvl="1" indent="-260344">
              <a:lnSpc>
                <a:spcPct val="100000"/>
              </a:lnSpc>
              <a:spcBef>
                <a:spcPts val="0"/>
              </a:spcBef>
              <a:buClr>
                <a:schemeClr val="dk1"/>
              </a:buClr>
              <a:buSzPts val="1500"/>
              <a:buFont typeface="Corbel"/>
              <a:buChar char="•"/>
            </a:pPr>
            <a:r>
              <a:rPr lang="en-GB" sz="1300" i="1" dirty="0">
                <a:solidFill>
                  <a:schemeClr val="tx1"/>
                </a:solidFill>
                <a:latin typeface="Calibri" panose="020F0502020204030204" pitchFamily="34" charset="0"/>
                <a:ea typeface="Corbel"/>
                <a:cs typeface="Calibri" panose="020F0502020204030204" pitchFamily="34" charset="0"/>
                <a:sym typeface="Corbel"/>
              </a:rPr>
              <a:t>Three profiles for FUWAVAZ (UMCs) </a:t>
            </a:r>
          </a:p>
          <a:p>
            <a:pPr marL="685792" lvl="1" indent="-260344">
              <a:lnSpc>
                <a:spcPct val="100000"/>
              </a:lnSpc>
              <a:spcBef>
                <a:spcPts val="0"/>
              </a:spcBef>
              <a:buClr>
                <a:schemeClr val="dk1"/>
              </a:buClr>
              <a:buSzPts val="1500"/>
              <a:buFont typeface="Corbel"/>
              <a:buChar char="•"/>
            </a:pPr>
            <a:r>
              <a:rPr lang="en-GB" sz="1300" i="1" dirty="0">
                <a:solidFill>
                  <a:schemeClr val="tx1"/>
                </a:solidFill>
                <a:latin typeface="Calibri" panose="020F0502020204030204" pitchFamily="34" charset="0"/>
                <a:ea typeface="Corbel"/>
                <a:cs typeface="Calibri" panose="020F0502020204030204" pitchFamily="34" charset="0"/>
                <a:sym typeface="Corbel"/>
              </a:rPr>
              <a:t>UASs DS job profile</a:t>
            </a:r>
          </a:p>
          <a:p>
            <a:pPr marL="685792" lvl="1" indent="-260344">
              <a:lnSpc>
                <a:spcPct val="100000"/>
              </a:lnSpc>
              <a:spcBef>
                <a:spcPts val="0"/>
              </a:spcBef>
              <a:buClr>
                <a:schemeClr val="dk1"/>
              </a:buClr>
              <a:buSzPts val="1500"/>
              <a:buFont typeface="Corbel"/>
              <a:buChar char="•"/>
            </a:pPr>
            <a:r>
              <a:rPr lang="en-GB" sz="1300" i="1" dirty="0">
                <a:solidFill>
                  <a:schemeClr val="tx1"/>
                </a:solidFill>
                <a:latin typeface="Calibri" panose="020F0502020204030204" pitchFamily="34" charset="0"/>
                <a:ea typeface="Corbel"/>
                <a:cs typeface="Calibri" panose="020F0502020204030204" pitchFamily="34" charset="0"/>
                <a:sym typeface="Corbel"/>
              </a:rPr>
              <a:t>Formal RSE job profile</a:t>
            </a:r>
          </a:p>
          <a:p>
            <a:pPr marL="0" indent="0">
              <a:lnSpc>
                <a:spcPct val="100000"/>
              </a:lnSpc>
              <a:spcBef>
                <a:spcPts val="0"/>
              </a:spcBef>
              <a:buNone/>
            </a:pPr>
            <a:endParaRPr lang="en-GB" sz="1300" dirty="0">
              <a:solidFill>
                <a:schemeClr val="tx1"/>
              </a:solidFill>
              <a:latin typeface="Calibri" panose="020F0502020204030204" pitchFamily="34" charset="0"/>
              <a:ea typeface="Corbel"/>
              <a:cs typeface="Calibri" panose="020F0502020204030204" pitchFamily="34" charset="0"/>
              <a:sym typeface="Corbel"/>
            </a:endParaRPr>
          </a:p>
          <a:p>
            <a:pPr marL="0" indent="0">
              <a:lnSpc>
                <a:spcPct val="100000"/>
              </a:lnSpc>
              <a:spcBef>
                <a:spcPts val="0"/>
              </a:spcBef>
              <a:buClr>
                <a:schemeClr val="dk1"/>
              </a:buClr>
              <a:buSzPts val="1100"/>
              <a:buNone/>
            </a:pPr>
            <a:r>
              <a:rPr lang="en-GB" sz="1300" b="1" dirty="0">
                <a:solidFill>
                  <a:schemeClr val="tx1"/>
                </a:solidFill>
                <a:latin typeface="Calibri" panose="020F0502020204030204" pitchFamily="34" charset="0"/>
                <a:cs typeface="Calibri" panose="020F0502020204030204" pitchFamily="34" charset="0"/>
              </a:rPr>
              <a:t>What professional stewardship looks like</a:t>
            </a:r>
            <a:endParaRPr lang="en-GB" sz="1300" b="1" dirty="0">
              <a:solidFill>
                <a:schemeClr val="tx1"/>
              </a:solidFill>
              <a:latin typeface="Calibri" panose="020F0502020204030204" pitchFamily="34" charset="0"/>
              <a:ea typeface="Corbel"/>
              <a:cs typeface="Calibri" panose="020F0502020204030204" pitchFamily="34" charset="0"/>
              <a:sym typeface="Corbel"/>
            </a:endParaRPr>
          </a:p>
          <a:p>
            <a:pPr marL="342892" indent="-260344">
              <a:lnSpc>
                <a:spcPct val="100000"/>
              </a:lnSpc>
              <a:spcBef>
                <a:spcPts val="0"/>
              </a:spcBef>
              <a:buClr>
                <a:schemeClr val="dk1"/>
              </a:buClr>
              <a:buSzPts val="1500"/>
            </a:pPr>
            <a:r>
              <a:rPr lang="en-GB" sz="1300" b="1" dirty="0">
                <a:solidFill>
                  <a:schemeClr val="tx1"/>
                </a:solidFill>
                <a:latin typeface="Calibri" panose="020F0502020204030204" pitchFamily="34" charset="0"/>
                <a:cs typeface="Calibri" panose="020F0502020204030204" pitchFamily="34" charset="0"/>
              </a:rPr>
              <a:t>Recognised</a:t>
            </a:r>
            <a:r>
              <a:rPr lang="en-GB" sz="1300" dirty="0">
                <a:solidFill>
                  <a:schemeClr val="tx1"/>
                </a:solidFill>
                <a:latin typeface="Calibri" panose="020F0502020204030204" pitchFamily="34" charset="0"/>
                <a:cs typeface="Calibri" panose="020F0502020204030204" pitchFamily="34" charset="0"/>
              </a:rPr>
              <a:t>: The role is formally defined and supported. Including secured positions and </a:t>
            </a:r>
            <a:r>
              <a:rPr lang="en-GB" sz="1300" b="1" dirty="0">
                <a:solidFill>
                  <a:schemeClr val="tx1"/>
                </a:solidFill>
                <a:latin typeface="Calibri" panose="020F0502020204030204" pitchFamily="34" charset="0"/>
                <a:ea typeface="Corbel"/>
                <a:cs typeface="Calibri" panose="020F0502020204030204" pitchFamily="34" charset="0"/>
                <a:sym typeface="Corbel"/>
              </a:rPr>
              <a:t>career</a:t>
            </a:r>
            <a:r>
              <a:rPr lang="en-GB" sz="1300" dirty="0">
                <a:solidFill>
                  <a:schemeClr val="tx1"/>
                </a:solidFill>
                <a:latin typeface="Calibri" panose="020F0502020204030204" pitchFamily="34" charset="0"/>
                <a:ea typeface="Corbel"/>
                <a:cs typeface="Calibri" panose="020F0502020204030204" pitchFamily="34" charset="0"/>
                <a:sym typeface="Corbel"/>
              </a:rPr>
              <a:t> perspectives</a:t>
            </a:r>
            <a:endParaRPr lang="en-GB" sz="1300" dirty="0">
              <a:solidFill>
                <a:schemeClr val="tx1"/>
              </a:solidFill>
              <a:latin typeface="Calibri" panose="020F0502020204030204" pitchFamily="34" charset="0"/>
              <a:cs typeface="Calibri" panose="020F0502020204030204" pitchFamily="34" charset="0"/>
            </a:endParaRPr>
          </a:p>
          <a:p>
            <a:pPr marL="342892" indent="-260344">
              <a:lnSpc>
                <a:spcPct val="100000"/>
              </a:lnSpc>
              <a:spcBef>
                <a:spcPts val="0"/>
              </a:spcBef>
              <a:buClr>
                <a:schemeClr val="dk1"/>
              </a:buClr>
              <a:buSzPts val="1500"/>
            </a:pPr>
            <a:r>
              <a:rPr lang="en-GB" sz="1300" b="1" dirty="0">
                <a:solidFill>
                  <a:schemeClr val="tx1"/>
                </a:solidFill>
                <a:latin typeface="Calibri" panose="020F0502020204030204" pitchFamily="34" charset="0"/>
                <a:cs typeface="Calibri" panose="020F0502020204030204" pitchFamily="34" charset="0"/>
              </a:rPr>
              <a:t>Resourced</a:t>
            </a:r>
            <a:r>
              <a:rPr lang="en-GB" sz="1300" dirty="0">
                <a:solidFill>
                  <a:schemeClr val="tx1"/>
                </a:solidFill>
                <a:latin typeface="Calibri" panose="020F0502020204030204" pitchFamily="34" charset="0"/>
                <a:cs typeface="Calibri" panose="020F0502020204030204" pitchFamily="34" charset="0"/>
              </a:rPr>
              <a:t>: Time, access, and authority are in place. There is clarity on tasks and expectations. Diversity of roles and types is acknowledged </a:t>
            </a:r>
          </a:p>
          <a:p>
            <a:pPr marL="342892" indent="-260344">
              <a:lnSpc>
                <a:spcPct val="100000"/>
              </a:lnSpc>
              <a:spcBef>
                <a:spcPts val="0"/>
              </a:spcBef>
              <a:buClr>
                <a:schemeClr val="dk1"/>
              </a:buClr>
              <a:buSzPts val="1500"/>
            </a:pPr>
            <a:r>
              <a:rPr lang="en-GB" sz="1300" b="1" dirty="0">
                <a:solidFill>
                  <a:schemeClr val="tx1"/>
                </a:solidFill>
                <a:latin typeface="Calibri" panose="020F0502020204030204" pitchFamily="34" charset="0"/>
                <a:cs typeface="Calibri" panose="020F0502020204030204" pitchFamily="34" charset="0"/>
              </a:rPr>
              <a:t>Connected</a:t>
            </a:r>
            <a:r>
              <a:rPr lang="en-GB" sz="1300" dirty="0">
                <a:solidFill>
                  <a:schemeClr val="tx1"/>
                </a:solidFill>
                <a:latin typeface="Calibri" panose="020F0502020204030204" pitchFamily="34" charset="0"/>
                <a:cs typeface="Calibri" panose="020F0502020204030204" pitchFamily="34" charset="0"/>
              </a:rPr>
              <a:t>: The steward is part of a peer network, incl. training and certification</a:t>
            </a:r>
            <a:r>
              <a:rPr lang="en-GB" sz="1300" dirty="0">
                <a:solidFill>
                  <a:schemeClr val="tx1"/>
                </a:solidFill>
                <a:latin typeface="Calibri" panose="020F0502020204030204" pitchFamily="34" charset="0"/>
                <a:cs typeface="Calibri" panose="020F0502020204030204" pitchFamily="34" charset="0"/>
                <a:sym typeface="Corbel"/>
              </a:rPr>
              <a:t>. The </a:t>
            </a:r>
            <a:r>
              <a:rPr lang="en-GB" sz="1300" dirty="0">
                <a:solidFill>
                  <a:schemeClr val="tx1"/>
                </a:solidFill>
                <a:latin typeface="Calibri" panose="020F0502020204030204" pitchFamily="34" charset="0"/>
                <a:ea typeface="Corbel"/>
                <a:cs typeface="Calibri" panose="020F0502020204030204" pitchFamily="34" charset="0"/>
                <a:sym typeface="Corbel"/>
              </a:rPr>
              <a:t>adoption of good practices is crucial</a:t>
            </a:r>
          </a:p>
        </p:txBody>
      </p:sp>
      <p:pic>
        <p:nvPicPr>
          <p:cNvPr id="8" name="Google Shape;752;p116">
            <a:extLst>
              <a:ext uri="{FF2B5EF4-FFF2-40B4-BE49-F238E27FC236}">
                <a16:creationId xmlns:a16="http://schemas.microsoft.com/office/drawing/2014/main" id="{48D855A4-50A3-60E6-E5E2-B1A6BBD1F3D4}"/>
              </a:ext>
            </a:extLst>
          </p:cNvPr>
          <p:cNvPicPr preferRelativeResize="0"/>
          <p:nvPr/>
        </p:nvPicPr>
        <p:blipFill>
          <a:blip r:embed="rId3">
            <a:alphaModFix/>
          </a:blip>
          <a:stretch>
            <a:fillRect/>
          </a:stretch>
        </p:blipFill>
        <p:spPr>
          <a:xfrm>
            <a:off x="4698272" y="694088"/>
            <a:ext cx="1814489" cy="1764236"/>
          </a:xfrm>
          <a:prstGeom prst="rect">
            <a:avLst/>
          </a:prstGeom>
          <a:noFill/>
          <a:ln>
            <a:noFill/>
          </a:ln>
        </p:spPr>
      </p:pic>
      <p:sp>
        <p:nvSpPr>
          <p:cNvPr id="9" name="Google Shape;528;p68">
            <a:extLst>
              <a:ext uri="{FF2B5EF4-FFF2-40B4-BE49-F238E27FC236}">
                <a16:creationId xmlns:a16="http://schemas.microsoft.com/office/drawing/2014/main" id="{E95B7200-777F-DD36-AB7E-CEBE27A2FF7E}"/>
              </a:ext>
            </a:extLst>
          </p:cNvPr>
          <p:cNvSpPr txBox="1"/>
          <p:nvPr/>
        </p:nvSpPr>
        <p:spPr>
          <a:xfrm>
            <a:off x="541099" y="4147464"/>
            <a:ext cx="2895248" cy="923320"/>
          </a:xfrm>
          <a:prstGeom prst="rect">
            <a:avLst/>
          </a:prstGeom>
          <a:noFill/>
          <a:ln>
            <a:noFill/>
          </a:ln>
        </p:spPr>
        <p:txBody>
          <a:bodyPr spcFirstLastPara="1" wrap="square" lIns="68575" tIns="68575" rIns="68575" bIns="68575" anchor="t" anchorCtr="0">
            <a:spAutoFit/>
          </a:bodyPr>
          <a:lstStyle/>
          <a:p>
            <a:r>
              <a:rPr lang="pt-PT" sz="1275" u="sng" dirty="0">
                <a:solidFill>
                  <a:schemeClr val="tx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https://doi.org/10.528</a:t>
            </a:r>
            <a:r>
              <a:rPr lang="pt-PT" sz="1275" u="sng" dirty="0">
                <a:solidFill>
                  <a:schemeClr val="tx1"/>
                </a:solidFill>
                <a:latin typeface="Calibri"/>
                <a:cs typeface="Calibri"/>
                <a:sym typeface="Calibri"/>
                <a:hlinkClick r:id="rId4">
                  <a:extLst>
                    <a:ext uri="{A12FA001-AC4F-418D-AE19-62706E023703}">
                      <ahyp:hlinkClr xmlns:ahyp="http://schemas.microsoft.com/office/drawing/2018/hyperlinkcolor" val="tx"/>
                    </a:ext>
                  </a:extLst>
                </a:hlinkClick>
              </a:rPr>
              <a:t>1/zenodo.4320504</a:t>
            </a:r>
            <a:endParaRPr lang="pt-PT" sz="1275" u="sng" dirty="0">
              <a:solidFill>
                <a:schemeClr val="tx1"/>
              </a:solidFill>
              <a:latin typeface="Calibri"/>
              <a:cs typeface="Calibri"/>
              <a:sym typeface="Calibri"/>
            </a:endParaRPr>
          </a:p>
          <a:p>
            <a:r>
              <a:rPr lang="pt-PT" sz="1275" u="sng" dirty="0">
                <a:solidFill>
                  <a:schemeClr val="tx1"/>
                </a:solidFill>
                <a:latin typeface="Calibri"/>
                <a:cs typeface="Calibri"/>
                <a:sym typeface="Calibri"/>
                <a:hlinkClick r:id="rId5">
                  <a:extLst>
                    <a:ext uri="{A12FA001-AC4F-418D-AE19-62706E023703}">
                      <ahyp:hlinkClr xmlns:ahyp="http://schemas.microsoft.com/office/drawing/2018/hyperlinkcolor" val="tx"/>
                    </a:ext>
                  </a:extLst>
                </a:hlinkClick>
              </a:rPr>
              <a:t>https://doi.org/10.5281/zenodo.3471707</a:t>
            </a:r>
            <a:endParaRPr lang="pt-PT" sz="1275" u="sng" dirty="0">
              <a:solidFill>
                <a:schemeClr val="tx1"/>
              </a:solidFill>
              <a:latin typeface="Calibri"/>
              <a:cs typeface="Calibri"/>
              <a:sym typeface="Calibri"/>
            </a:endParaRPr>
          </a:p>
          <a:p>
            <a:r>
              <a:rPr lang="en-GB" sz="1275" u="sng" dirty="0">
                <a:solidFill>
                  <a:schemeClr val="tx1"/>
                </a:solidFill>
                <a:latin typeface="Calibri"/>
                <a:cs typeface="Calibri"/>
                <a:hlinkClick r:id="rId6">
                  <a:extLst>
                    <a:ext uri="{A12FA001-AC4F-418D-AE19-62706E023703}">
                      <ahyp:hlinkClr xmlns:ahyp="http://schemas.microsoft.com/office/drawing/2018/hyperlinkcolor" val="tx"/>
                    </a:ext>
                  </a:extLst>
                </a:hlinkClick>
              </a:rPr>
              <a:t>https://doi.org/10.5281/zenodo.2669150</a:t>
            </a:r>
            <a:r>
              <a:rPr lang="en-GB" sz="1275" u="sng" dirty="0">
                <a:solidFill>
                  <a:schemeClr val="tx1"/>
                </a:solidFill>
                <a:latin typeface="Calibri"/>
                <a:cs typeface="Calibri"/>
              </a:rPr>
              <a:t> </a:t>
            </a:r>
            <a:endParaRPr lang="pt-PT" sz="1275" u="sng" dirty="0">
              <a:solidFill>
                <a:schemeClr val="tx1"/>
              </a:solidFill>
              <a:latin typeface="Calibri"/>
              <a:cs typeface="Calibri"/>
              <a:sym typeface="Calibri"/>
            </a:endParaRPr>
          </a:p>
          <a:p>
            <a:r>
              <a:rPr lang="en-GB" sz="1275" u="sng" dirty="0">
                <a:solidFill>
                  <a:schemeClr val="tx1"/>
                </a:solidFill>
                <a:latin typeface="Calibri"/>
                <a:cs typeface="Calibri"/>
                <a:sym typeface="Corbel"/>
                <a:hlinkClick r:id="rId7">
                  <a:extLst>
                    <a:ext uri="{A12FA001-AC4F-418D-AE19-62706E023703}">
                      <ahyp:hlinkClr xmlns:ahyp="http://schemas.microsoft.com/office/drawing/2018/hyperlinkcolor" val="tx"/>
                    </a:ext>
                  </a:extLst>
                </a:hlinkClick>
              </a:rPr>
              <a:t>EBI Competency Hub</a:t>
            </a:r>
            <a:endParaRPr lang="pt-PT" sz="1275" u="sng" dirty="0">
              <a:solidFill>
                <a:schemeClr val="tx1"/>
              </a:solidFill>
              <a:latin typeface="Calibri"/>
              <a:cs typeface="Calibri"/>
              <a:sym typeface="Calibri"/>
            </a:endParaRPr>
          </a:p>
        </p:txBody>
      </p:sp>
      <p:pic>
        <p:nvPicPr>
          <p:cNvPr id="3" name="Google Shape;488;p64">
            <a:extLst>
              <a:ext uri="{FF2B5EF4-FFF2-40B4-BE49-F238E27FC236}">
                <a16:creationId xmlns:a16="http://schemas.microsoft.com/office/drawing/2014/main" id="{DF47935C-6DA5-FFE2-4632-284B3FA24E8E}"/>
              </a:ext>
            </a:extLst>
          </p:cNvPr>
          <p:cNvPicPr preferRelativeResize="0"/>
          <p:nvPr/>
        </p:nvPicPr>
        <p:blipFill>
          <a:blip r:embed="rId8">
            <a:alphaModFix/>
          </a:blip>
          <a:stretch>
            <a:fillRect/>
          </a:stretch>
        </p:blipFill>
        <p:spPr>
          <a:xfrm>
            <a:off x="3625102" y="4398387"/>
            <a:ext cx="984164" cy="421475"/>
          </a:xfrm>
          <a:prstGeom prst="rect">
            <a:avLst/>
          </a:prstGeom>
          <a:noFill/>
          <a:ln>
            <a:noFill/>
          </a:ln>
        </p:spPr>
      </p:pic>
      <p:pic>
        <p:nvPicPr>
          <p:cNvPr id="4" name="Google Shape;553;p70" descr="A chart with different colored faces&#10;&#10;Description automatically generated">
            <a:extLst>
              <a:ext uri="{FF2B5EF4-FFF2-40B4-BE49-F238E27FC236}">
                <a16:creationId xmlns:a16="http://schemas.microsoft.com/office/drawing/2014/main" id="{EEA073DC-AF85-E934-75D7-5621E82E8FEC}"/>
              </a:ext>
            </a:extLst>
          </p:cNvPr>
          <p:cNvPicPr preferRelativeResize="0"/>
          <p:nvPr/>
        </p:nvPicPr>
        <p:blipFill rotWithShape="1">
          <a:blip r:embed="rId9">
            <a:alphaModFix/>
          </a:blip>
          <a:srcRect t="12744" r="66000" b="36091"/>
          <a:stretch/>
        </p:blipFill>
        <p:spPr>
          <a:xfrm>
            <a:off x="5736557" y="2685176"/>
            <a:ext cx="1674060" cy="1674215"/>
          </a:xfrm>
          <a:prstGeom prst="rect">
            <a:avLst/>
          </a:prstGeom>
          <a:noFill/>
          <a:ln>
            <a:noFill/>
          </a:ln>
        </p:spPr>
      </p:pic>
      <p:pic>
        <p:nvPicPr>
          <p:cNvPr id="5" name="Google Shape;554;p70" descr="A chart with different colored faces&#10;&#10;Description automatically generated">
            <a:extLst>
              <a:ext uri="{FF2B5EF4-FFF2-40B4-BE49-F238E27FC236}">
                <a16:creationId xmlns:a16="http://schemas.microsoft.com/office/drawing/2014/main" id="{71339A42-54CD-AA63-F38E-4777DD430E72}"/>
              </a:ext>
            </a:extLst>
          </p:cNvPr>
          <p:cNvPicPr preferRelativeResize="0"/>
          <p:nvPr/>
        </p:nvPicPr>
        <p:blipFill rotWithShape="1">
          <a:blip r:embed="rId9">
            <a:alphaModFix/>
          </a:blip>
          <a:srcRect t="61697" r="66000"/>
          <a:stretch/>
        </p:blipFill>
        <p:spPr>
          <a:xfrm>
            <a:off x="7410617" y="2916000"/>
            <a:ext cx="1542552" cy="1067602"/>
          </a:xfrm>
          <a:prstGeom prst="rect">
            <a:avLst/>
          </a:prstGeom>
          <a:noFill/>
          <a:ln>
            <a:noFill/>
          </a:ln>
        </p:spPr>
      </p:pic>
      <p:sp>
        <p:nvSpPr>
          <p:cNvPr id="6" name="Google Shape;551;p70">
            <a:extLst>
              <a:ext uri="{FF2B5EF4-FFF2-40B4-BE49-F238E27FC236}">
                <a16:creationId xmlns:a16="http://schemas.microsoft.com/office/drawing/2014/main" id="{33202621-3D68-C2E4-9D67-DAD80B27ED5C}"/>
              </a:ext>
            </a:extLst>
          </p:cNvPr>
          <p:cNvSpPr txBox="1"/>
          <p:nvPr/>
        </p:nvSpPr>
        <p:spPr>
          <a:xfrm>
            <a:off x="5736557" y="4402125"/>
            <a:ext cx="2828893" cy="577051"/>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pt-PT" sz="1100" b="0" i="0" u="sng" strike="noStrike" cap="none" dirty="0">
                <a:solidFill>
                  <a:schemeClr val="tx1"/>
                </a:solidFill>
                <a:latin typeface="Calibri" panose="020F0502020204030204" pitchFamily="34" charset="0"/>
                <a:ea typeface="Calibri"/>
                <a:cs typeface="Calibri" panose="020F0502020204030204" pitchFamily="34" charset="0"/>
                <a:sym typeface="Calibri"/>
                <a:hlinkClick r:id="rId10">
                  <a:extLst>
                    <a:ext uri="{A12FA001-AC4F-418D-AE19-62706E023703}">
                      <ahyp:hlinkClr xmlns:ahyp="http://schemas.microsoft.com/office/drawing/2018/hyperlinkcolor" val="tx"/>
                    </a:ext>
                  </a:extLst>
                </a:hlinkClick>
              </a:rPr>
              <a:t>https://tdcc.nl/building-capacity-for-data-stewardship-in-the-netherlands-formal-job-profiles-training-and-career-perspective</a:t>
            </a:r>
            <a:r>
              <a:rPr lang="pt-PT" sz="1100" b="0" i="0" u="none" strike="noStrike" cap="none" dirty="0">
                <a:solidFill>
                  <a:schemeClr val="tx1"/>
                </a:solidFill>
                <a:latin typeface="Calibri" panose="020F0502020204030204" pitchFamily="34" charset="0"/>
                <a:ea typeface="Calibri"/>
                <a:cs typeface="Calibri" panose="020F0502020204030204" pitchFamily="34" charset="0"/>
                <a:sym typeface="Calibri"/>
              </a:rPr>
              <a:t> </a:t>
            </a:r>
            <a:endParaRPr lang="pt-PT" sz="11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06232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pic>
        <p:nvPicPr>
          <p:cNvPr id="541" name="Google Shape;541;p69"/>
          <p:cNvPicPr preferRelativeResize="0"/>
          <p:nvPr/>
        </p:nvPicPr>
        <p:blipFill rotWithShape="1">
          <a:blip r:embed="rId3">
            <a:alphaModFix/>
          </a:blip>
          <a:srcRect b="52996"/>
          <a:stretch/>
        </p:blipFill>
        <p:spPr>
          <a:xfrm>
            <a:off x="349924" y="1038824"/>
            <a:ext cx="4399500" cy="2730450"/>
          </a:xfrm>
          <a:prstGeom prst="rect">
            <a:avLst/>
          </a:prstGeom>
          <a:noFill/>
          <a:ln>
            <a:noFill/>
          </a:ln>
        </p:spPr>
      </p:pic>
      <p:pic>
        <p:nvPicPr>
          <p:cNvPr id="542" name="Google Shape;542;p69"/>
          <p:cNvPicPr preferRelativeResize="0"/>
          <p:nvPr/>
        </p:nvPicPr>
        <p:blipFill rotWithShape="1">
          <a:blip r:embed="rId4">
            <a:alphaModFix/>
          </a:blip>
          <a:srcRect/>
          <a:stretch/>
        </p:blipFill>
        <p:spPr>
          <a:xfrm>
            <a:off x="8617686" y="4627585"/>
            <a:ext cx="466576" cy="463578"/>
          </a:xfrm>
          <a:prstGeom prst="rect">
            <a:avLst/>
          </a:prstGeom>
          <a:noFill/>
          <a:ln>
            <a:noFill/>
          </a:ln>
        </p:spPr>
      </p:pic>
      <p:sp>
        <p:nvSpPr>
          <p:cNvPr id="543" name="Google Shape;543;p69"/>
          <p:cNvSpPr txBox="1"/>
          <p:nvPr/>
        </p:nvSpPr>
        <p:spPr>
          <a:xfrm>
            <a:off x="242253" y="4037200"/>
            <a:ext cx="6047229" cy="57859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80" noProof="0" dirty="0">
                <a:solidFill>
                  <a:schemeClr val="tx1"/>
                </a:solidFill>
                <a:latin typeface="Calibri" panose="020F0502020204030204" pitchFamily="34" charset="0"/>
                <a:cs typeface="Calibri" panose="020F0502020204030204" pitchFamily="34" charset="0"/>
              </a:rPr>
              <a:t>Eight case studies (universities, UASs &amp; UMCs). Read these data stewards’ full stories</a:t>
            </a:r>
          </a:p>
          <a:p>
            <a:pPr marL="0" lvl="0" indent="0" algn="l" rtl="0">
              <a:spcBef>
                <a:spcPts val="0"/>
              </a:spcBef>
              <a:spcAft>
                <a:spcPts val="0"/>
              </a:spcAft>
              <a:buNone/>
            </a:pPr>
            <a:r>
              <a:rPr lang="en-GB" sz="1280" u="sng" noProof="0" dirty="0">
                <a:solidFill>
                  <a:schemeClr val="tx1"/>
                </a:solidFill>
                <a:latin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https://doi.org/10.5281/zenodo.4320504</a:t>
            </a:r>
            <a:endParaRPr lang="en-GB" sz="1280" noProof="0" dirty="0">
              <a:solidFill>
                <a:schemeClr val="tx1"/>
              </a:solidFill>
              <a:latin typeface="Calibri" panose="020F0502020204030204" pitchFamily="34" charset="0"/>
              <a:ea typeface="Calibri"/>
              <a:cs typeface="Calibri" panose="020F0502020204030204" pitchFamily="34" charset="0"/>
              <a:sym typeface="Calibri"/>
            </a:endParaRPr>
          </a:p>
        </p:txBody>
      </p:sp>
      <p:pic>
        <p:nvPicPr>
          <p:cNvPr id="544" name="Google Shape;544;p69"/>
          <p:cNvPicPr preferRelativeResize="0"/>
          <p:nvPr/>
        </p:nvPicPr>
        <p:blipFill>
          <a:blip r:embed="rId6">
            <a:alphaModFix/>
          </a:blip>
          <a:stretch>
            <a:fillRect/>
          </a:stretch>
        </p:blipFill>
        <p:spPr>
          <a:xfrm>
            <a:off x="4697108" y="969550"/>
            <a:ext cx="4180368" cy="2884187"/>
          </a:xfrm>
          <a:prstGeom prst="rect">
            <a:avLst/>
          </a:prstGeom>
          <a:noFill/>
          <a:ln>
            <a:noFill/>
          </a:ln>
        </p:spPr>
      </p:pic>
      <p:sp>
        <p:nvSpPr>
          <p:cNvPr id="4" name="Title 1">
            <a:extLst>
              <a:ext uri="{FF2B5EF4-FFF2-40B4-BE49-F238E27FC236}">
                <a16:creationId xmlns:a16="http://schemas.microsoft.com/office/drawing/2014/main" id="{8AEBFD96-3B99-CE16-2A6D-2F8324A49E36}"/>
              </a:ext>
            </a:extLst>
          </p:cNvPr>
          <p:cNvSpPr>
            <a:spLocks noGrp="1"/>
          </p:cNvSpPr>
          <p:nvPr>
            <p:ph type="title"/>
          </p:nvPr>
        </p:nvSpPr>
        <p:spPr>
          <a:xfrm>
            <a:off x="311700" y="445025"/>
            <a:ext cx="8520600" cy="572700"/>
          </a:xfrm>
        </p:spPr>
        <p:txBody>
          <a:bodyPr>
            <a:normAutofit/>
          </a:bodyPr>
          <a:lstStyle/>
          <a:p>
            <a:r>
              <a:rPr lang="en-GB" sz="2300" b="1" dirty="0">
                <a:solidFill>
                  <a:srgbClr val="FFC000"/>
                </a:solidFill>
                <a:latin typeface="Calibri" panose="020F0502020204030204" pitchFamily="34" charset="0"/>
                <a:cs typeface="Calibri" panose="020F0502020204030204" pitchFamily="34" charset="0"/>
              </a:rPr>
              <a:t>Data stewards job profiles</a:t>
            </a:r>
            <a:endParaRPr lang="en-GB" sz="23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61029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a:extLst>
            <a:ext uri="{FF2B5EF4-FFF2-40B4-BE49-F238E27FC236}">
              <a16:creationId xmlns:a16="http://schemas.microsoft.com/office/drawing/2014/main" id="{1D682F9A-D554-3F0B-1012-576C11211F76}"/>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0C674BF1-9CCF-5BBF-1FF2-7D6E91BF3949}"/>
              </a:ext>
            </a:extLst>
          </p:cNvPr>
          <p:cNvSpPr txBox="1"/>
          <p:nvPr/>
        </p:nvSpPr>
        <p:spPr>
          <a:xfrm>
            <a:off x="695018" y="1581064"/>
            <a:ext cx="7753964" cy="646331"/>
          </a:xfrm>
          <a:prstGeom prst="rect">
            <a:avLst/>
          </a:prstGeom>
          <a:noFill/>
        </p:spPr>
        <p:txBody>
          <a:bodyPr wrap="square">
            <a:spAutoFit/>
          </a:bodyPr>
          <a:lstStyle/>
          <a:p>
            <a:r>
              <a:rPr lang="en-GB" sz="3600" b="1" dirty="0">
                <a:latin typeface="Calibri" panose="020F0502020204030204" pitchFamily="34" charset="0"/>
                <a:cs typeface="Calibri" panose="020F0502020204030204" pitchFamily="34" charset="0"/>
              </a:rPr>
              <a:t>Part 3 – Data stewardship landscape</a:t>
            </a:r>
          </a:p>
        </p:txBody>
      </p:sp>
    </p:spTree>
    <p:extLst>
      <p:ext uri="{BB962C8B-B14F-4D97-AF65-F5344CB8AC3E}">
        <p14:creationId xmlns:p14="http://schemas.microsoft.com/office/powerpoint/2010/main" val="35937138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38189268-8C88-FCC4-C2C5-D80A14AC1A4C}"/>
              </a:ext>
            </a:extLst>
          </p:cNvPr>
          <p:cNvSpPr>
            <a:spLocks noGrp="1"/>
          </p:cNvSpPr>
          <p:nvPr>
            <p:ph type="title"/>
          </p:nvPr>
        </p:nvSpPr>
        <p:spPr>
          <a:xfrm>
            <a:off x="311700" y="445025"/>
            <a:ext cx="8520600" cy="572700"/>
          </a:xfrm>
        </p:spPr>
        <p:txBody>
          <a:bodyPr>
            <a:normAutofit/>
          </a:bodyPr>
          <a:lstStyle/>
          <a:p>
            <a:r>
              <a:rPr lang="en-GB" sz="2300" b="1" dirty="0">
                <a:solidFill>
                  <a:srgbClr val="183C76"/>
                </a:solidFill>
                <a:latin typeface="Calibri"/>
                <a:cs typeface="Calibri"/>
              </a:rPr>
              <a:t>Community building - </a:t>
            </a:r>
            <a:r>
              <a:rPr lang="en-GB" sz="2300" b="1" dirty="0">
                <a:solidFill>
                  <a:srgbClr val="FFC000"/>
                </a:solidFill>
                <a:latin typeface="Calibri"/>
                <a:cs typeface="Calibri"/>
              </a:rPr>
              <a:t>Local, national &amp; international</a:t>
            </a:r>
            <a:endParaRPr lang="en-GB" sz="2300" b="1" dirty="0">
              <a:solidFill>
                <a:srgbClr val="FFC000"/>
              </a:solidFill>
              <a:latin typeface="Calibri" panose="020F0502020204030204" pitchFamily="34" charset="0"/>
              <a:cs typeface="Calibri" panose="020F0502020204030204" pitchFamily="34" charset="0"/>
            </a:endParaRPr>
          </a:p>
        </p:txBody>
      </p:sp>
      <p:pic>
        <p:nvPicPr>
          <p:cNvPr id="11" name="Afbeelding 1">
            <a:extLst>
              <a:ext uri="{FF2B5EF4-FFF2-40B4-BE49-F238E27FC236}">
                <a16:creationId xmlns:a16="http://schemas.microsoft.com/office/drawing/2014/main" id="{DD28EB9D-5195-E695-F966-4FB5AE4C2422}"/>
              </a:ext>
            </a:extLst>
          </p:cNvPr>
          <p:cNvPicPr>
            <a:picLocks noChangeAspect="1"/>
          </p:cNvPicPr>
          <p:nvPr/>
        </p:nvPicPr>
        <p:blipFill>
          <a:blip r:embed="rId2"/>
          <a:stretch>
            <a:fillRect/>
          </a:stretch>
        </p:blipFill>
        <p:spPr>
          <a:xfrm>
            <a:off x="224235" y="1152938"/>
            <a:ext cx="5651342" cy="3688411"/>
          </a:xfrm>
          <a:prstGeom prst="rect">
            <a:avLst/>
          </a:prstGeom>
        </p:spPr>
      </p:pic>
      <p:pic>
        <p:nvPicPr>
          <p:cNvPr id="12" name="Google Shape;579;p73">
            <a:extLst>
              <a:ext uri="{FF2B5EF4-FFF2-40B4-BE49-F238E27FC236}">
                <a16:creationId xmlns:a16="http://schemas.microsoft.com/office/drawing/2014/main" id="{38F1ABC4-FBB7-4F4C-55FE-FE79F06A1DC4}"/>
              </a:ext>
            </a:extLst>
          </p:cNvPr>
          <p:cNvPicPr preferRelativeResize="0"/>
          <p:nvPr/>
        </p:nvPicPr>
        <p:blipFill rotWithShape="1">
          <a:blip r:embed="rId3">
            <a:alphaModFix/>
          </a:blip>
          <a:srcRect/>
          <a:stretch/>
        </p:blipFill>
        <p:spPr>
          <a:xfrm>
            <a:off x="6373934" y="930303"/>
            <a:ext cx="2247512" cy="1722490"/>
          </a:xfrm>
          <a:prstGeom prst="rect">
            <a:avLst/>
          </a:prstGeom>
          <a:noFill/>
          <a:ln>
            <a:noFill/>
          </a:ln>
        </p:spPr>
      </p:pic>
      <p:pic>
        <p:nvPicPr>
          <p:cNvPr id="13" name="Google Shape;584;p73">
            <a:extLst>
              <a:ext uri="{FF2B5EF4-FFF2-40B4-BE49-F238E27FC236}">
                <a16:creationId xmlns:a16="http://schemas.microsoft.com/office/drawing/2014/main" id="{D282D701-748D-7CBB-947D-41FD09A90F79}"/>
              </a:ext>
            </a:extLst>
          </p:cNvPr>
          <p:cNvPicPr preferRelativeResize="0"/>
          <p:nvPr/>
        </p:nvPicPr>
        <p:blipFill rotWithShape="1">
          <a:blip r:embed="rId4">
            <a:alphaModFix/>
          </a:blip>
          <a:srcRect/>
          <a:stretch/>
        </p:blipFill>
        <p:spPr>
          <a:xfrm>
            <a:off x="6373934" y="2773098"/>
            <a:ext cx="2608610" cy="2256542"/>
          </a:xfrm>
          <a:prstGeom prst="rect">
            <a:avLst/>
          </a:prstGeom>
          <a:noFill/>
          <a:ln w="9525" cap="flat" cmpd="sng">
            <a:solidFill>
              <a:schemeClr val="accent1"/>
            </a:solidFill>
            <a:prstDash val="solid"/>
            <a:round/>
            <a:headEnd type="none" w="sm" len="sm"/>
            <a:tailEnd type="none" w="sm" len="sm"/>
          </a:ln>
        </p:spPr>
      </p:pic>
    </p:spTree>
    <p:extLst>
      <p:ext uri="{BB962C8B-B14F-4D97-AF65-F5344CB8AC3E}">
        <p14:creationId xmlns:p14="http://schemas.microsoft.com/office/powerpoint/2010/main" val="35813116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8B70DA-2E41-A0DD-88D3-6E835F7FE4EC}"/>
            </a:ext>
          </a:extLst>
        </p:cNvPr>
        <p:cNvGrpSpPr/>
        <p:nvPr/>
      </p:nvGrpSpPr>
      <p:grpSpPr>
        <a:xfrm>
          <a:off x="0" y="0"/>
          <a:ext cx="0" cy="0"/>
          <a:chOff x="0" y="0"/>
          <a:chExt cx="0" cy="0"/>
        </a:xfrm>
      </p:grpSpPr>
      <p:pic>
        <p:nvPicPr>
          <p:cNvPr id="8" name="Picture 7" descr="A close-up of a triangle&#10;&#10;AI-generated content may be incorrect.">
            <a:extLst>
              <a:ext uri="{FF2B5EF4-FFF2-40B4-BE49-F238E27FC236}">
                <a16:creationId xmlns:a16="http://schemas.microsoft.com/office/drawing/2014/main" id="{ED697CDB-C8E0-575C-5031-83E0873EE1C7}"/>
              </a:ext>
            </a:extLst>
          </p:cNvPr>
          <p:cNvPicPr>
            <a:picLocks noChangeAspect="1"/>
          </p:cNvPicPr>
          <p:nvPr/>
        </p:nvPicPr>
        <p:blipFill>
          <a:blip r:embed="rId2"/>
          <a:srcRect l="14269" t="32908" r="13221"/>
          <a:stretch>
            <a:fillRect/>
          </a:stretch>
        </p:blipFill>
        <p:spPr>
          <a:xfrm>
            <a:off x="6740899" y="441998"/>
            <a:ext cx="1963972" cy="1626821"/>
          </a:xfrm>
          <a:prstGeom prst="rect">
            <a:avLst/>
          </a:prstGeom>
        </p:spPr>
      </p:pic>
      <p:pic>
        <p:nvPicPr>
          <p:cNvPr id="9" name="Picture 8">
            <a:extLst>
              <a:ext uri="{FF2B5EF4-FFF2-40B4-BE49-F238E27FC236}">
                <a16:creationId xmlns:a16="http://schemas.microsoft.com/office/drawing/2014/main" id="{47FDDC60-249E-D0F6-D4C3-DDB6B4C0517B}"/>
              </a:ext>
            </a:extLst>
          </p:cNvPr>
          <p:cNvPicPr>
            <a:picLocks noChangeAspect="1"/>
          </p:cNvPicPr>
          <p:nvPr/>
        </p:nvPicPr>
        <p:blipFill>
          <a:blip r:embed="rId3"/>
          <a:srcRect l="2660" t="14360" r="11203" b="13055"/>
          <a:stretch>
            <a:fillRect/>
          </a:stretch>
        </p:blipFill>
        <p:spPr>
          <a:xfrm>
            <a:off x="1595978" y="2175387"/>
            <a:ext cx="7366589" cy="2948385"/>
          </a:xfrm>
          <a:prstGeom prst="rect">
            <a:avLst/>
          </a:prstGeom>
        </p:spPr>
      </p:pic>
      <p:sp>
        <p:nvSpPr>
          <p:cNvPr id="10" name="TextBox 9">
            <a:extLst>
              <a:ext uri="{FF2B5EF4-FFF2-40B4-BE49-F238E27FC236}">
                <a16:creationId xmlns:a16="http://schemas.microsoft.com/office/drawing/2014/main" id="{AC1D0E71-B7A3-E067-47CF-B80EB8465097}"/>
              </a:ext>
            </a:extLst>
          </p:cNvPr>
          <p:cNvSpPr txBox="1"/>
          <p:nvPr/>
        </p:nvSpPr>
        <p:spPr>
          <a:xfrm>
            <a:off x="592053" y="2175387"/>
            <a:ext cx="3665551" cy="289310"/>
          </a:xfrm>
          <a:prstGeom prst="rect">
            <a:avLst/>
          </a:prstGeom>
          <a:noFill/>
        </p:spPr>
        <p:txBody>
          <a:bodyPr wrap="square" rtlCol="0">
            <a:spAutoFit/>
          </a:bodyPr>
          <a:lstStyle/>
          <a:p>
            <a:r>
              <a:rPr lang="en-GB" sz="1280" dirty="0">
                <a:solidFill>
                  <a:schemeClr val="tx1"/>
                </a:solidFill>
                <a:hlinkClick r:id="rId4">
                  <a:extLst>
                    <a:ext uri="{A12FA001-AC4F-418D-AE19-62706E023703}">
                      <ahyp:hlinkClr xmlns:ahyp="http://schemas.microsoft.com/office/drawing/2018/hyperlinkcolor" val="tx"/>
                    </a:ext>
                  </a:extLst>
                </a:hlinkClick>
              </a:rPr>
              <a:t>https://tdcc.nl/</a:t>
            </a:r>
            <a:r>
              <a:rPr lang="en-GB" sz="1280" dirty="0">
                <a:solidFill>
                  <a:schemeClr val="tx1"/>
                </a:solidFill>
              </a:rPr>
              <a:t> </a:t>
            </a:r>
          </a:p>
        </p:txBody>
      </p:sp>
      <p:pic>
        <p:nvPicPr>
          <p:cNvPr id="3" name="Picture 2">
            <a:extLst>
              <a:ext uri="{FF2B5EF4-FFF2-40B4-BE49-F238E27FC236}">
                <a16:creationId xmlns:a16="http://schemas.microsoft.com/office/drawing/2014/main" id="{71790673-25A5-160C-CEEF-EAEE917CBFD8}"/>
              </a:ext>
            </a:extLst>
          </p:cNvPr>
          <p:cNvPicPr>
            <a:picLocks noChangeAspect="1"/>
          </p:cNvPicPr>
          <p:nvPr/>
        </p:nvPicPr>
        <p:blipFill>
          <a:blip r:embed="rId5"/>
          <a:srcRect b="42344"/>
          <a:stretch>
            <a:fillRect/>
          </a:stretch>
        </p:blipFill>
        <p:spPr>
          <a:xfrm>
            <a:off x="439129" y="441998"/>
            <a:ext cx="5280232" cy="1819004"/>
          </a:xfrm>
          <a:prstGeom prst="rect">
            <a:avLst/>
          </a:prstGeom>
        </p:spPr>
      </p:pic>
    </p:spTree>
    <p:extLst>
      <p:ext uri="{BB962C8B-B14F-4D97-AF65-F5344CB8AC3E}">
        <p14:creationId xmlns:p14="http://schemas.microsoft.com/office/powerpoint/2010/main" val="3033401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7ED404B-5507-41C8-CEF6-E78CBEDFE371}"/>
              </a:ext>
            </a:extLst>
          </p:cNvPr>
          <p:cNvSpPr txBox="1"/>
          <p:nvPr/>
        </p:nvSpPr>
        <p:spPr>
          <a:xfrm>
            <a:off x="1762432" y="1455704"/>
            <a:ext cx="5619135" cy="646331"/>
          </a:xfrm>
          <a:prstGeom prst="rect">
            <a:avLst/>
          </a:prstGeom>
          <a:noFill/>
        </p:spPr>
        <p:txBody>
          <a:bodyPr wrap="square">
            <a:spAutoFit/>
          </a:bodyPr>
          <a:lstStyle/>
          <a:p>
            <a:r>
              <a:rPr lang="en-GB" sz="3600" b="1" dirty="0">
                <a:latin typeface="Calibri" panose="020F0502020204030204" pitchFamily="34" charset="0"/>
                <a:cs typeface="Calibri" panose="020F0502020204030204" pitchFamily="34" charset="0"/>
              </a:rPr>
              <a:t>Part 1 – introduction</a:t>
            </a:r>
          </a:p>
        </p:txBody>
      </p:sp>
    </p:spTree>
    <p:extLst>
      <p:ext uri="{BB962C8B-B14F-4D97-AF65-F5344CB8AC3E}">
        <p14:creationId xmlns:p14="http://schemas.microsoft.com/office/powerpoint/2010/main" val="21088126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129A9511-EE7E-7206-EBA4-C09DC05B7C9D}"/>
              </a:ext>
            </a:extLst>
          </p:cNvPr>
          <p:cNvSpPr txBox="1">
            <a:spLocks/>
          </p:cNvSpPr>
          <p:nvPr/>
        </p:nvSpPr>
        <p:spPr>
          <a:xfrm>
            <a:off x="0" y="4829175"/>
            <a:ext cx="434975" cy="215900"/>
          </a:xfrm>
          <a:prstGeom prst="rect">
            <a:avLst/>
          </a:prstGeom>
          <a:noFill/>
          <a:ln>
            <a:noFill/>
          </a:ln>
        </p:spPr>
        <p:txBody>
          <a:bodyPr spcFirstLastPara="1" wrap="square" lIns="45700" tIns="45700" rIns="45700" bIns="45700" anchor="ctr" anchorCtr="0">
            <a:sp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1pPr>
            <a:lvl2pPr marL="0" marR="0" lvl="1"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2pPr>
            <a:lvl3pPr marL="0" marR="0" lvl="2"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3pPr>
            <a:lvl4pPr marL="0" marR="0" lvl="3"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4pPr>
            <a:lvl5pPr marL="0" marR="0" lvl="4"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5pPr>
            <a:lvl6pPr marL="0" marR="0" lvl="5"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6pPr>
            <a:lvl7pPr marL="0" marR="0" lvl="6"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7pPr>
            <a:lvl8pPr marL="0" marR="0" lvl="7"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8pPr>
            <a:lvl9pPr marL="0" marR="0" lvl="8"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9pPr>
          </a:lstStyle>
          <a:p>
            <a:fld id="{00000000-1234-1234-1234-123412341234}" type="slidenum">
              <a:rPr lang="en-US" smtClean="0"/>
              <a:pPr/>
              <a:t>20</a:t>
            </a:fld>
            <a:endParaRPr lang="en-US">
              <a:latin typeface="Calibri"/>
              <a:ea typeface="Calibri"/>
              <a:cs typeface="Calibri"/>
              <a:sym typeface="Calibri"/>
            </a:endParaRPr>
          </a:p>
        </p:txBody>
      </p:sp>
      <p:pic>
        <p:nvPicPr>
          <p:cNvPr id="5" name="Picture 4" descr="A group of people talking&#10;&#10;AI-generated content may be incorrect.">
            <a:extLst>
              <a:ext uri="{FF2B5EF4-FFF2-40B4-BE49-F238E27FC236}">
                <a16:creationId xmlns:a16="http://schemas.microsoft.com/office/drawing/2014/main" id="{3BA0AC5D-E233-58F4-A7FA-F014E16C495D}"/>
              </a:ext>
            </a:extLst>
          </p:cNvPr>
          <p:cNvPicPr>
            <a:picLocks noChangeAspect="1"/>
          </p:cNvPicPr>
          <p:nvPr/>
        </p:nvPicPr>
        <p:blipFill>
          <a:blip r:embed="rId3"/>
          <a:stretch>
            <a:fillRect/>
          </a:stretch>
        </p:blipFill>
        <p:spPr>
          <a:xfrm>
            <a:off x="217487" y="936865"/>
            <a:ext cx="7772400" cy="2910571"/>
          </a:xfrm>
          <a:prstGeom prst="rect">
            <a:avLst/>
          </a:prstGeom>
        </p:spPr>
      </p:pic>
      <p:pic>
        <p:nvPicPr>
          <p:cNvPr id="13" name="Picture 12">
            <a:extLst>
              <a:ext uri="{FF2B5EF4-FFF2-40B4-BE49-F238E27FC236}">
                <a16:creationId xmlns:a16="http://schemas.microsoft.com/office/drawing/2014/main" id="{6F7C58E3-1681-3559-7943-A478FA70FF92}"/>
              </a:ext>
            </a:extLst>
          </p:cNvPr>
          <p:cNvPicPr>
            <a:picLocks noChangeAspect="1"/>
          </p:cNvPicPr>
          <p:nvPr/>
        </p:nvPicPr>
        <p:blipFill>
          <a:blip r:embed="rId4"/>
          <a:stretch>
            <a:fillRect/>
          </a:stretch>
        </p:blipFill>
        <p:spPr>
          <a:xfrm>
            <a:off x="143123" y="157740"/>
            <a:ext cx="7772400" cy="779125"/>
          </a:xfrm>
          <a:prstGeom prst="rect">
            <a:avLst/>
          </a:prstGeom>
        </p:spPr>
      </p:pic>
      <p:pic>
        <p:nvPicPr>
          <p:cNvPr id="11" name="Picture 10" descr="A screenshot of a phone&#10;&#10;AI-generated content may be incorrect.">
            <a:extLst>
              <a:ext uri="{FF2B5EF4-FFF2-40B4-BE49-F238E27FC236}">
                <a16:creationId xmlns:a16="http://schemas.microsoft.com/office/drawing/2014/main" id="{45BDD29D-9B2B-320D-CB0E-C735A3A5B809}"/>
              </a:ext>
            </a:extLst>
          </p:cNvPr>
          <p:cNvPicPr>
            <a:picLocks noChangeAspect="1"/>
          </p:cNvPicPr>
          <p:nvPr/>
        </p:nvPicPr>
        <p:blipFill>
          <a:blip r:embed="rId5"/>
          <a:stretch>
            <a:fillRect/>
          </a:stretch>
        </p:blipFill>
        <p:spPr>
          <a:xfrm>
            <a:off x="7288465" y="1407740"/>
            <a:ext cx="1768605" cy="3529385"/>
          </a:xfrm>
          <a:prstGeom prst="rect">
            <a:avLst/>
          </a:prstGeom>
        </p:spPr>
      </p:pic>
      <p:pic>
        <p:nvPicPr>
          <p:cNvPr id="15" name="Picture 14" descr="A close up of a text&#10;&#10;AI-generated content may be incorrect.">
            <a:extLst>
              <a:ext uri="{FF2B5EF4-FFF2-40B4-BE49-F238E27FC236}">
                <a16:creationId xmlns:a16="http://schemas.microsoft.com/office/drawing/2014/main" id="{737F5987-5D64-8752-4F03-B742A0B21A5F}"/>
              </a:ext>
            </a:extLst>
          </p:cNvPr>
          <p:cNvPicPr>
            <a:picLocks noChangeAspect="1"/>
          </p:cNvPicPr>
          <p:nvPr/>
        </p:nvPicPr>
        <p:blipFill>
          <a:blip r:embed="rId6"/>
          <a:stretch>
            <a:fillRect/>
          </a:stretch>
        </p:blipFill>
        <p:spPr>
          <a:xfrm>
            <a:off x="4724613" y="2972882"/>
            <a:ext cx="2248680" cy="1856293"/>
          </a:xfrm>
          <a:prstGeom prst="rect">
            <a:avLst/>
          </a:prstGeom>
        </p:spPr>
      </p:pic>
      <p:sp>
        <p:nvSpPr>
          <p:cNvPr id="16" name="TextBox 15">
            <a:extLst>
              <a:ext uri="{FF2B5EF4-FFF2-40B4-BE49-F238E27FC236}">
                <a16:creationId xmlns:a16="http://schemas.microsoft.com/office/drawing/2014/main" id="{05F28441-0217-6C7B-3217-C498CBCA51D6}"/>
              </a:ext>
            </a:extLst>
          </p:cNvPr>
          <p:cNvSpPr txBox="1"/>
          <p:nvPr/>
        </p:nvSpPr>
        <p:spPr>
          <a:xfrm>
            <a:off x="143123" y="3958315"/>
            <a:ext cx="3291840" cy="289310"/>
          </a:xfrm>
          <a:prstGeom prst="rect">
            <a:avLst/>
          </a:prstGeom>
          <a:noFill/>
        </p:spPr>
        <p:txBody>
          <a:bodyPr wrap="square" rtlCol="0">
            <a:spAutoFit/>
          </a:bodyPr>
          <a:lstStyle/>
          <a:p>
            <a:r>
              <a:rPr lang="en-GB" sz="1280" dirty="0">
                <a:solidFill>
                  <a:schemeClr val="tx1"/>
                </a:solidFill>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https://lcrdm.nl</a:t>
            </a:r>
            <a:r>
              <a:rPr lang="en-GB" sz="1280" dirty="0">
                <a:solidFill>
                  <a:schemeClr val="tx1"/>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5866869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 colorful lines with black dots&#10;&#10;AI-generated content may be incorrect.">
            <a:extLst>
              <a:ext uri="{FF2B5EF4-FFF2-40B4-BE49-F238E27FC236}">
                <a16:creationId xmlns:a16="http://schemas.microsoft.com/office/drawing/2014/main" id="{DE91F783-AED0-F3A8-EC24-12DCA7D41A09}"/>
              </a:ext>
            </a:extLst>
          </p:cNvPr>
          <p:cNvPicPr>
            <a:picLocks noChangeAspect="1"/>
          </p:cNvPicPr>
          <p:nvPr/>
        </p:nvPicPr>
        <p:blipFill>
          <a:blip r:embed="rId2"/>
          <a:srcRect t="28913" r="40603"/>
          <a:stretch>
            <a:fillRect/>
          </a:stretch>
        </p:blipFill>
        <p:spPr>
          <a:xfrm>
            <a:off x="111318" y="734444"/>
            <a:ext cx="3411110" cy="1805807"/>
          </a:xfrm>
          <a:prstGeom prst="rect">
            <a:avLst/>
          </a:prstGeom>
        </p:spPr>
      </p:pic>
      <p:pic>
        <p:nvPicPr>
          <p:cNvPr id="5" name="Picture 4" descr="A screenshot of a computer&#10;&#10;AI-generated content may be incorrect.">
            <a:extLst>
              <a:ext uri="{FF2B5EF4-FFF2-40B4-BE49-F238E27FC236}">
                <a16:creationId xmlns:a16="http://schemas.microsoft.com/office/drawing/2014/main" id="{E35B2628-7EBE-B0DD-1359-E697A1B2E513}"/>
              </a:ext>
            </a:extLst>
          </p:cNvPr>
          <p:cNvPicPr>
            <a:picLocks noChangeAspect="1"/>
          </p:cNvPicPr>
          <p:nvPr/>
        </p:nvPicPr>
        <p:blipFill>
          <a:blip r:embed="rId3"/>
          <a:stretch>
            <a:fillRect/>
          </a:stretch>
        </p:blipFill>
        <p:spPr>
          <a:xfrm>
            <a:off x="4383657" y="735561"/>
            <a:ext cx="4259557" cy="3399183"/>
          </a:xfrm>
          <a:prstGeom prst="rect">
            <a:avLst/>
          </a:prstGeom>
        </p:spPr>
      </p:pic>
      <p:pic>
        <p:nvPicPr>
          <p:cNvPr id="10" name="Picture 9" descr="A close-up of a logo&#10;&#10;AI-generated content may be incorrect.">
            <a:extLst>
              <a:ext uri="{FF2B5EF4-FFF2-40B4-BE49-F238E27FC236}">
                <a16:creationId xmlns:a16="http://schemas.microsoft.com/office/drawing/2014/main" id="{2F2B7EF8-D5F6-E5E4-83E6-CB48F4A33563}"/>
              </a:ext>
            </a:extLst>
          </p:cNvPr>
          <p:cNvPicPr>
            <a:picLocks noChangeAspect="1"/>
          </p:cNvPicPr>
          <p:nvPr/>
        </p:nvPicPr>
        <p:blipFill>
          <a:blip r:embed="rId4"/>
          <a:stretch>
            <a:fillRect/>
          </a:stretch>
        </p:blipFill>
        <p:spPr>
          <a:xfrm>
            <a:off x="4949668" y="0"/>
            <a:ext cx="2709020" cy="807424"/>
          </a:xfrm>
          <a:prstGeom prst="rect">
            <a:avLst/>
          </a:prstGeom>
        </p:spPr>
      </p:pic>
      <p:pic>
        <p:nvPicPr>
          <p:cNvPr id="16" name="Picture 15" descr="A close-up of a logo&#10;&#10;AI-generated content may be incorrect.">
            <a:extLst>
              <a:ext uri="{FF2B5EF4-FFF2-40B4-BE49-F238E27FC236}">
                <a16:creationId xmlns:a16="http://schemas.microsoft.com/office/drawing/2014/main" id="{5F531566-45DF-03CA-96ED-170A4E803E5E}"/>
              </a:ext>
            </a:extLst>
          </p:cNvPr>
          <p:cNvPicPr>
            <a:picLocks noChangeAspect="1"/>
          </p:cNvPicPr>
          <p:nvPr/>
        </p:nvPicPr>
        <p:blipFill>
          <a:blip r:embed="rId5"/>
          <a:stretch>
            <a:fillRect/>
          </a:stretch>
        </p:blipFill>
        <p:spPr>
          <a:xfrm>
            <a:off x="7291346" y="121864"/>
            <a:ext cx="1852654" cy="441825"/>
          </a:xfrm>
          <a:prstGeom prst="rect">
            <a:avLst/>
          </a:prstGeom>
        </p:spPr>
      </p:pic>
      <p:pic>
        <p:nvPicPr>
          <p:cNvPr id="21" name="Picture 20" descr="A yellow sign with black text&#10;&#10;AI-generated content may be incorrect.">
            <a:extLst>
              <a:ext uri="{FF2B5EF4-FFF2-40B4-BE49-F238E27FC236}">
                <a16:creationId xmlns:a16="http://schemas.microsoft.com/office/drawing/2014/main" id="{8B9690A5-CE88-EE65-C5B7-ACE175FEB045}"/>
              </a:ext>
            </a:extLst>
          </p:cNvPr>
          <p:cNvPicPr>
            <a:picLocks noChangeAspect="1"/>
          </p:cNvPicPr>
          <p:nvPr/>
        </p:nvPicPr>
        <p:blipFill>
          <a:blip r:embed="rId6"/>
          <a:stretch>
            <a:fillRect/>
          </a:stretch>
        </p:blipFill>
        <p:spPr>
          <a:xfrm>
            <a:off x="166977" y="270438"/>
            <a:ext cx="2477328" cy="464007"/>
          </a:xfrm>
          <a:prstGeom prst="rect">
            <a:avLst/>
          </a:prstGeom>
        </p:spPr>
      </p:pic>
      <p:pic>
        <p:nvPicPr>
          <p:cNvPr id="23" name="Picture 22" descr="A blue and yellow logo&#10;&#10;AI-generated content may be incorrect.">
            <a:extLst>
              <a:ext uri="{FF2B5EF4-FFF2-40B4-BE49-F238E27FC236}">
                <a16:creationId xmlns:a16="http://schemas.microsoft.com/office/drawing/2014/main" id="{A04E7E77-A7FB-7289-C155-BA2A688B4383}"/>
              </a:ext>
            </a:extLst>
          </p:cNvPr>
          <p:cNvPicPr>
            <a:picLocks noChangeAspect="1"/>
          </p:cNvPicPr>
          <p:nvPr/>
        </p:nvPicPr>
        <p:blipFill>
          <a:blip r:embed="rId7"/>
          <a:stretch>
            <a:fillRect/>
          </a:stretch>
        </p:blipFill>
        <p:spPr>
          <a:xfrm>
            <a:off x="2691305" y="270438"/>
            <a:ext cx="1322451" cy="308699"/>
          </a:xfrm>
          <a:prstGeom prst="rect">
            <a:avLst/>
          </a:prstGeom>
        </p:spPr>
      </p:pic>
      <p:pic>
        <p:nvPicPr>
          <p:cNvPr id="1028" name="Picture 4" descr="Black, white, grey and purple, cartoon-like sketch of two characters depicted as data stewards in superhero attire, with the left figure gesturing towards symbols of knowledge and alert, and the right figure pointing to tools of the trade such as security and connectivity, all encompassed by a theme of data management and protection.">
            <a:extLst>
              <a:ext uri="{FF2B5EF4-FFF2-40B4-BE49-F238E27FC236}">
                <a16:creationId xmlns:a16="http://schemas.microsoft.com/office/drawing/2014/main" id="{F7F1E7C2-0562-A87F-AACA-AB72CB65141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r="3623" b="12148"/>
          <a:stretch>
            <a:fillRect/>
          </a:stretch>
        </p:blipFill>
        <p:spPr bwMode="auto">
          <a:xfrm>
            <a:off x="1075911" y="3275869"/>
            <a:ext cx="2359056" cy="171775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Welcome to The Turing Way!">
            <a:extLst>
              <a:ext uri="{FF2B5EF4-FFF2-40B4-BE49-F238E27FC236}">
                <a16:creationId xmlns:a16="http://schemas.microsoft.com/office/drawing/2014/main" id="{25BFBE38-777C-484E-8FB3-E38AA5DF2096}"/>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1792" t="10473" r="24819" b="12441"/>
          <a:stretch>
            <a:fillRect/>
          </a:stretch>
        </p:blipFill>
        <p:spPr bwMode="auto">
          <a:xfrm>
            <a:off x="127221" y="2695558"/>
            <a:ext cx="1239157" cy="1439186"/>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9519C788-A625-D9FB-0B84-4EF6394B7834}"/>
              </a:ext>
            </a:extLst>
          </p:cNvPr>
          <p:cNvSpPr txBox="1"/>
          <p:nvPr/>
        </p:nvSpPr>
        <p:spPr>
          <a:xfrm>
            <a:off x="4383657" y="4253948"/>
            <a:ext cx="4378680" cy="683264"/>
          </a:xfrm>
          <a:prstGeom prst="rect">
            <a:avLst/>
          </a:prstGeom>
          <a:noFill/>
        </p:spPr>
        <p:txBody>
          <a:bodyPr wrap="square" rtlCol="0">
            <a:spAutoFit/>
          </a:bodyPr>
          <a:lstStyle/>
          <a:p>
            <a:r>
              <a:rPr lang="en-GB" sz="1280" dirty="0">
                <a:solidFill>
                  <a:schemeClr val="tx1"/>
                </a:solidFill>
                <a:latin typeface="Calibri" panose="020F0502020204030204" pitchFamily="34" charset="0"/>
                <a:cs typeface="Calibri" panose="020F0502020204030204" pitchFamily="34" charset="0"/>
                <a:hlinkClick r:id="rId10">
                  <a:extLst>
                    <a:ext uri="{A12FA001-AC4F-418D-AE19-62706E023703}">
                      <ahyp:hlinkClr xmlns:ahyp="http://schemas.microsoft.com/office/drawing/2018/hyperlinkcolor" val="tx"/>
                    </a:ext>
                  </a:extLst>
                </a:hlinkClick>
              </a:rPr>
              <a:t>https://fairmetroline.org</a:t>
            </a:r>
            <a:r>
              <a:rPr lang="en-GB" sz="1280" dirty="0">
                <a:solidFill>
                  <a:schemeClr val="tx1"/>
                </a:solidFill>
                <a:latin typeface="Calibri" panose="020F0502020204030204" pitchFamily="34" charset="0"/>
                <a:cs typeface="Calibri" panose="020F0502020204030204" pitchFamily="34" charset="0"/>
              </a:rPr>
              <a:t> </a:t>
            </a:r>
          </a:p>
          <a:p>
            <a:r>
              <a:rPr lang="en-GB" sz="1280" dirty="0">
                <a:solidFill>
                  <a:schemeClr val="tx1"/>
                </a:solidFill>
                <a:latin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https://book.the-turing-way.org</a:t>
            </a:r>
            <a:r>
              <a:rPr lang="en-GB" sz="1280" dirty="0">
                <a:solidFill>
                  <a:schemeClr val="tx1"/>
                </a:solidFill>
                <a:latin typeface="Calibri" panose="020F0502020204030204" pitchFamily="34" charset="0"/>
                <a:cs typeface="Calibri" panose="020F0502020204030204" pitchFamily="34" charset="0"/>
              </a:rPr>
              <a:t> </a:t>
            </a:r>
          </a:p>
          <a:p>
            <a:r>
              <a:rPr lang="en-GB" sz="1280" dirty="0">
                <a:solidFill>
                  <a:schemeClr val="tx1"/>
                </a:solidFill>
                <a:latin typeface="Calibri" panose="020F0502020204030204" pitchFamily="34" charset="0"/>
                <a:cs typeface="Calibri" panose="020F0502020204030204" pitchFamily="34" charset="0"/>
                <a:hlinkClick r:id="rId12">
                  <a:extLst>
                    <a:ext uri="{A12FA001-AC4F-418D-AE19-62706E023703}">
                      <ahyp:hlinkClr xmlns:ahyp="http://schemas.microsoft.com/office/drawing/2018/hyperlinkcolor" val="tx"/>
                    </a:ext>
                  </a:extLst>
                </a:hlinkClick>
              </a:rPr>
              <a:t>https://23things.sites.uu.nl</a:t>
            </a:r>
            <a:r>
              <a:rPr lang="en-GB" sz="1280" dirty="0">
                <a:solidFill>
                  <a:schemeClr val="tx1"/>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41478442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AI-generated content may be incorrect.">
            <a:extLst>
              <a:ext uri="{FF2B5EF4-FFF2-40B4-BE49-F238E27FC236}">
                <a16:creationId xmlns:a16="http://schemas.microsoft.com/office/drawing/2014/main" id="{FAA28E6C-AADE-10AC-B3BF-99FDAB1CD376}"/>
              </a:ext>
            </a:extLst>
          </p:cNvPr>
          <p:cNvPicPr>
            <a:picLocks noChangeAspect="1"/>
          </p:cNvPicPr>
          <p:nvPr/>
        </p:nvPicPr>
        <p:blipFill>
          <a:blip r:embed="rId2"/>
          <a:stretch>
            <a:fillRect/>
          </a:stretch>
        </p:blipFill>
        <p:spPr>
          <a:xfrm>
            <a:off x="2610329" y="1600200"/>
            <a:ext cx="2373943" cy="3321050"/>
          </a:xfrm>
          <a:prstGeom prst="rect">
            <a:avLst/>
          </a:prstGeom>
        </p:spPr>
      </p:pic>
      <p:pic>
        <p:nvPicPr>
          <p:cNvPr id="5" name="Picture 4" descr="A screenshot of a computer&#10;&#10;AI-generated content may be incorrect.">
            <a:extLst>
              <a:ext uri="{FF2B5EF4-FFF2-40B4-BE49-F238E27FC236}">
                <a16:creationId xmlns:a16="http://schemas.microsoft.com/office/drawing/2014/main" id="{CF2B1010-8572-DFB8-13B0-1586178C86F0}"/>
              </a:ext>
            </a:extLst>
          </p:cNvPr>
          <p:cNvPicPr>
            <a:picLocks noChangeAspect="1"/>
          </p:cNvPicPr>
          <p:nvPr/>
        </p:nvPicPr>
        <p:blipFill>
          <a:blip r:embed="rId3"/>
          <a:stretch>
            <a:fillRect/>
          </a:stretch>
        </p:blipFill>
        <p:spPr>
          <a:xfrm>
            <a:off x="4575793" y="889000"/>
            <a:ext cx="2405414" cy="3390900"/>
          </a:xfrm>
          <a:prstGeom prst="rect">
            <a:avLst/>
          </a:prstGeom>
        </p:spPr>
      </p:pic>
      <p:sp>
        <p:nvSpPr>
          <p:cNvPr id="6" name="TextBox 5">
            <a:extLst>
              <a:ext uri="{FF2B5EF4-FFF2-40B4-BE49-F238E27FC236}">
                <a16:creationId xmlns:a16="http://schemas.microsoft.com/office/drawing/2014/main" id="{D9058BA2-0A0C-08B0-4BFC-88E4BF4E3E27}"/>
              </a:ext>
            </a:extLst>
          </p:cNvPr>
          <p:cNvSpPr txBox="1"/>
          <p:nvPr/>
        </p:nvSpPr>
        <p:spPr>
          <a:xfrm>
            <a:off x="327482" y="1420638"/>
            <a:ext cx="2188952" cy="2302169"/>
          </a:xfrm>
          <a:prstGeom prst="rect">
            <a:avLst/>
          </a:prstGeom>
          <a:noFill/>
        </p:spPr>
        <p:txBody>
          <a:bodyPr wrap="square" lIns="91440" tIns="45720" rIns="91440" bIns="45720" rtlCol="0" anchor="t">
            <a:spAutoFit/>
          </a:bodyPr>
          <a:lstStyle/>
          <a:p>
            <a:pPr defTabSz="914378">
              <a:lnSpc>
                <a:spcPct val="90000"/>
              </a:lnSpc>
              <a:spcBef>
                <a:spcPts val="1000"/>
              </a:spcBef>
              <a:buClr>
                <a:schemeClr val="accent2"/>
              </a:buClr>
            </a:pPr>
            <a:r>
              <a:rPr lang="en-GB" sz="1800" dirty="0">
                <a:solidFill>
                  <a:schemeClr val="tx1"/>
                </a:solidFill>
                <a:latin typeface="+mn-lt"/>
                <a:hlinkClick r:id="rId4">
                  <a:extLst>
                    <a:ext uri="{A12FA001-AC4F-418D-AE19-62706E023703}">
                      <ahyp:hlinkClr xmlns:ahyp="http://schemas.microsoft.com/office/drawing/2018/hyperlinkcolor" val="tx"/>
                    </a:ext>
                  </a:extLst>
                </a:hlinkClick>
              </a:rPr>
              <a:t>fairmetroline.org</a:t>
            </a:r>
            <a:r>
              <a:rPr lang="en-GB" sz="1800" dirty="0">
                <a:solidFill>
                  <a:schemeClr val="tx1"/>
                </a:solidFill>
                <a:latin typeface="+mn-lt"/>
              </a:rPr>
              <a:t> as step-by-step route to making data FAIR, for different audiences and in the context of (inter)national requirements</a:t>
            </a:r>
            <a:endParaRPr lang="en-NL" sz="1800" dirty="0">
              <a:solidFill>
                <a:schemeClr val="tx1"/>
              </a:solidFill>
              <a:latin typeface="+mn-lt"/>
            </a:endParaRPr>
          </a:p>
          <a:p>
            <a:endParaRPr lang="en-NL" dirty="0">
              <a:solidFill>
                <a:schemeClr val="tx1"/>
              </a:solidFill>
              <a:latin typeface="+mn-lt"/>
            </a:endParaRPr>
          </a:p>
        </p:txBody>
      </p:sp>
      <p:pic>
        <p:nvPicPr>
          <p:cNvPr id="7" name="Content Placeholder 4" descr="A close-up of a document&#10;&#10;AI-generated content may be incorrect.">
            <a:extLst>
              <a:ext uri="{FF2B5EF4-FFF2-40B4-BE49-F238E27FC236}">
                <a16:creationId xmlns:a16="http://schemas.microsoft.com/office/drawing/2014/main" id="{800276C4-EB57-C954-2AE3-701B596CE4C3}"/>
              </a:ext>
            </a:extLst>
          </p:cNvPr>
          <p:cNvPicPr>
            <a:picLocks noChangeAspect="1"/>
          </p:cNvPicPr>
          <p:nvPr/>
        </p:nvPicPr>
        <p:blipFill>
          <a:blip r:embed="rId5"/>
          <a:stretch>
            <a:fillRect/>
          </a:stretch>
        </p:blipFill>
        <p:spPr>
          <a:xfrm>
            <a:off x="6660678" y="147100"/>
            <a:ext cx="2467947" cy="3342512"/>
          </a:xfrm>
          <a:prstGeom prst="rect">
            <a:avLst/>
          </a:prstGeom>
          <a:noFill/>
          <a:ln>
            <a:noFill/>
          </a:ln>
        </p:spPr>
      </p:pic>
    </p:spTree>
    <p:extLst>
      <p:ext uri="{BB962C8B-B14F-4D97-AF65-F5344CB8AC3E}">
        <p14:creationId xmlns:p14="http://schemas.microsoft.com/office/powerpoint/2010/main" val="33256872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30011-BA17-77D9-244B-29292EA00D36}"/>
              </a:ext>
            </a:extLst>
          </p:cNvPr>
          <p:cNvSpPr>
            <a:spLocks noGrp="1"/>
          </p:cNvSpPr>
          <p:nvPr>
            <p:ph type="title"/>
          </p:nvPr>
        </p:nvSpPr>
        <p:spPr/>
        <p:txBody>
          <a:bodyPr>
            <a:normAutofit/>
          </a:bodyPr>
          <a:lstStyle/>
          <a:p>
            <a:endParaRPr lang="en-GB"/>
          </a:p>
        </p:txBody>
      </p:sp>
      <p:sp>
        <p:nvSpPr>
          <p:cNvPr id="3" name="Text Placeholder 2">
            <a:extLst>
              <a:ext uri="{FF2B5EF4-FFF2-40B4-BE49-F238E27FC236}">
                <a16:creationId xmlns:a16="http://schemas.microsoft.com/office/drawing/2014/main" id="{5F549779-07DF-88DE-DAD8-10C0E3490D1C}"/>
              </a:ext>
            </a:extLst>
          </p:cNvPr>
          <p:cNvSpPr>
            <a:spLocks noGrp="1"/>
          </p:cNvSpPr>
          <p:nvPr>
            <p:ph type="body" idx="1"/>
          </p:nvPr>
        </p:nvSpPr>
        <p:spPr/>
        <p:txBody>
          <a:bodyPr/>
          <a:lstStyle/>
          <a:p>
            <a:endParaRPr lang="en-GB"/>
          </a:p>
        </p:txBody>
      </p:sp>
      <p:pic>
        <p:nvPicPr>
          <p:cNvPr id="5" name="Picture 4" descr="A diagram of data processing&#10;&#10;AI-generated content may be incorrect.">
            <a:extLst>
              <a:ext uri="{FF2B5EF4-FFF2-40B4-BE49-F238E27FC236}">
                <a16:creationId xmlns:a16="http://schemas.microsoft.com/office/drawing/2014/main" id="{BC0996EE-7766-2D42-C717-E58AB4DC0CDB}"/>
              </a:ext>
            </a:extLst>
          </p:cNvPr>
          <p:cNvPicPr>
            <a:picLocks noChangeAspect="1"/>
          </p:cNvPicPr>
          <p:nvPr/>
        </p:nvPicPr>
        <p:blipFill>
          <a:blip r:embed="rId2"/>
          <a:stretch>
            <a:fillRect/>
          </a:stretch>
        </p:blipFill>
        <p:spPr>
          <a:xfrm>
            <a:off x="-1" y="224762"/>
            <a:ext cx="8903003" cy="4570262"/>
          </a:xfrm>
          <a:prstGeom prst="rect">
            <a:avLst/>
          </a:prstGeom>
        </p:spPr>
      </p:pic>
    </p:spTree>
    <p:extLst>
      <p:ext uri="{BB962C8B-B14F-4D97-AF65-F5344CB8AC3E}">
        <p14:creationId xmlns:p14="http://schemas.microsoft.com/office/powerpoint/2010/main" val="29748152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F1353-623E-16B3-8EAD-DB09930910D6}"/>
              </a:ext>
            </a:extLst>
          </p:cNvPr>
          <p:cNvSpPr>
            <a:spLocks noGrp="1"/>
          </p:cNvSpPr>
          <p:nvPr>
            <p:ph type="title"/>
          </p:nvPr>
        </p:nvSpPr>
        <p:spPr/>
        <p:txBody>
          <a:bodyPr>
            <a:normAutofit/>
          </a:bodyPr>
          <a:lstStyle/>
          <a:p>
            <a:endParaRPr lang="en-GB"/>
          </a:p>
        </p:txBody>
      </p:sp>
      <p:sp>
        <p:nvSpPr>
          <p:cNvPr id="3" name="Text Placeholder 2">
            <a:extLst>
              <a:ext uri="{FF2B5EF4-FFF2-40B4-BE49-F238E27FC236}">
                <a16:creationId xmlns:a16="http://schemas.microsoft.com/office/drawing/2014/main" id="{E88175F1-6785-A926-902F-190384FA2FFE}"/>
              </a:ext>
            </a:extLst>
          </p:cNvPr>
          <p:cNvSpPr>
            <a:spLocks noGrp="1"/>
          </p:cNvSpPr>
          <p:nvPr>
            <p:ph type="body" idx="1"/>
          </p:nvPr>
        </p:nvSpPr>
        <p:spPr/>
        <p:txBody>
          <a:bodyPr/>
          <a:lstStyle/>
          <a:p>
            <a:endParaRPr lang="en-GB"/>
          </a:p>
        </p:txBody>
      </p:sp>
      <p:pic>
        <p:nvPicPr>
          <p:cNvPr id="5" name="Picture 4" descr="A diagram of a process&#10;&#10;AI-generated content may be incorrect.">
            <a:extLst>
              <a:ext uri="{FF2B5EF4-FFF2-40B4-BE49-F238E27FC236}">
                <a16:creationId xmlns:a16="http://schemas.microsoft.com/office/drawing/2014/main" id="{966B1DA1-7B67-2438-7381-87AA81925CB6}"/>
              </a:ext>
            </a:extLst>
          </p:cNvPr>
          <p:cNvPicPr>
            <a:picLocks noChangeAspect="1"/>
          </p:cNvPicPr>
          <p:nvPr/>
        </p:nvPicPr>
        <p:blipFill>
          <a:blip r:embed="rId2"/>
          <a:stretch>
            <a:fillRect/>
          </a:stretch>
        </p:blipFill>
        <p:spPr>
          <a:xfrm>
            <a:off x="0" y="220114"/>
            <a:ext cx="9144000" cy="4478361"/>
          </a:xfrm>
          <a:prstGeom prst="rect">
            <a:avLst/>
          </a:prstGeom>
        </p:spPr>
      </p:pic>
    </p:spTree>
    <p:extLst>
      <p:ext uri="{BB962C8B-B14F-4D97-AF65-F5344CB8AC3E}">
        <p14:creationId xmlns:p14="http://schemas.microsoft.com/office/powerpoint/2010/main" val="36796685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AI-generated content may be incorrect.">
            <a:extLst>
              <a:ext uri="{FF2B5EF4-FFF2-40B4-BE49-F238E27FC236}">
                <a16:creationId xmlns:a16="http://schemas.microsoft.com/office/drawing/2014/main" id="{886976FE-726D-5A59-9634-4199683E9259}"/>
              </a:ext>
            </a:extLst>
          </p:cNvPr>
          <p:cNvPicPr>
            <a:picLocks noChangeAspect="1"/>
          </p:cNvPicPr>
          <p:nvPr/>
        </p:nvPicPr>
        <p:blipFill>
          <a:blip r:embed="rId2"/>
          <a:stretch>
            <a:fillRect/>
          </a:stretch>
        </p:blipFill>
        <p:spPr>
          <a:xfrm>
            <a:off x="88576" y="1707332"/>
            <a:ext cx="8966847" cy="3291937"/>
          </a:xfrm>
          <a:prstGeom prst="rect">
            <a:avLst/>
          </a:prstGeom>
        </p:spPr>
      </p:pic>
      <p:pic>
        <p:nvPicPr>
          <p:cNvPr id="15" name="Picture 14" descr="A yellow and black sign with black text&#10;&#10;AI-generated content may be incorrect.">
            <a:extLst>
              <a:ext uri="{FF2B5EF4-FFF2-40B4-BE49-F238E27FC236}">
                <a16:creationId xmlns:a16="http://schemas.microsoft.com/office/drawing/2014/main" id="{E12520A3-52CD-6DEB-452F-BD0F1210C58B}"/>
              </a:ext>
            </a:extLst>
          </p:cNvPr>
          <p:cNvPicPr>
            <a:picLocks noChangeAspect="1"/>
          </p:cNvPicPr>
          <p:nvPr/>
        </p:nvPicPr>
        <p:blipFill>
          <a:blip r:embed="rId3"/>
          <a:stretch>
            <a:fillRect/>
          </a:stretch>
        </p:blipFill>
        <p:spPr>
          <a:xfrm>
            <a:off x="88576" y="0"/>
            <a:ext cx="6798816" cy="1506610"/>
          </a:xfrm>
          <a:prstGeom prst="rect">
            <a:avLst/>
          </a:prstGeom>
        </p:spPr>
      </p:pic>
      <p:pic>
        <p:nvPicPr>
          <p:cNvPr id="16" name="Google Shape;487;p64">
            <a:extLst>
              <a:ext uri="{FF2B5EF4-FFF2-40B4-BE49-F238E27FC236}">
                <a16:creationId xmlns:a16="http://schemas.microsoft.com/office/drawing/2014/main" id="{3EC6BAD7-ABF2-3200-1D8A-E28A606A38CD}"/>
              </a:ext>
            </a:extLst>
          </p:cNvPr>
          <p:cNvPicPr preferRelativeResize="0"/>
          <p:nvPr/>
        </p:nvPicPr>
        <p:blipFill rotWithShape="1">
          <a:blip r:embed="rId4">
            <a:alphaModFix/>
          </a:blip>
          <a:srcRect/>
          <a:stretch/>
        </p:blipFill>
        <p:spPr>
          <a:xfrm>
            <a:off x="6975641" y="229343"/>
            <a:ext cx="883425" cy="421466"/>
          </a:xfrm>
          <a:prstGeom prst="rect">
            <a:avLst/>
          </a:prstGeom>
          <a:noFill/>
          <a:ln>
            <a:noFill/>
          </a:ln>
        </p:spPr>
      </p:pic>
      <p:pic>
        <p:nvPicPr>
          <p:cNvPr id="18" name="Picture 17" descr="A blue and white logo&#10;&#10;AI-generated content may be incorrect.">
            <a:extLst>
              <a:ext uri="{FF2B5EF4-FFF2-40B4-BE49-F238E27FC236}">
                <a16:creationId xmlns:a16="http://schemas.microsoft.com/office/drawing/2014/main" id="{B8F709C6-F4A6-C1F5-5267-80FC9695A9A7}"/>
              </a:ext>
            </a:extLst>
          </p:cNvPr>
          <p:cNvPicPr>
            <a:picLocks noChangeAspect="1"/>
          </p:cNvPicPr>
          <p:nvPr/>
        </p:nvPicPr>
        <p:blipFill>
          <a:blip r:embed="rId5"/>
          <a:stretch>
            <a:fillRect/>
          </a:stretch>
        </p:blipFill>
        <p:spPr>
          <a:xfrm>
            <a:off x="6975641" y="798070"/>
            <a:ext cx="1663700" cy="381000"/>
          </a:xfrm>
          <a:prstGeom prst="rect">
            <a:avLst/>
          </a:prstGeom>
        </p:spPr>
      </p:pic>
    </p:spTree>
    <p:extLst>
      <p:ext uri="{BB962C8B-B14F-4D97-AF65-F5344CB8AC3E}">
        <p14:creationId xmlns:p14="http://schemas.microsoft.com/office/powerpoint/2010/main" val="14419577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diagram of a research data management ecosystem&#10;&#10;AI-generated content may be incorrect.">
            <a:extLst>
              <a:ext uri="{FF2B5EF4-FFF2-40B4-BE49-F238E27FC236}">
                <a16:creationId xmlns:a16="http://schemas.microsoft.com/office/drawing/2014/main" id="{E2A4FE1C-CBAB-AD9D-4E35-340E48A22E4E}"/>
              </a:ext>
            </a:extLst>
          </p:cNvPr>
          <p:cNvPicPr>
            <a:picLocks noChangeAspect="1"/>
          </p:cNvPicPr>
          <p:nvPr/>
        </p:nvPicPr>
        <p:blipFill>
          <a:blip r:embed="rId2"/>
          <a:stretch>
            <a:fillRect/>
          </a:stretch>
        </p:blipFill>
        <p:spPr>
          <a:xfrm>
            <a:off x="87464" y="76008"/>
            <a:ext cx="4652948" cy="2640608"/>
          </a:xfrm>
          <a:prstGeom prst="rect">
            <a:avLst/>
          </a:prstGeom>
        </p:spPr>
      </p:pic>
      <p:sp>
        <p:nvSpPr>
          <p:cNvPr id="9" name="TextBox 8">
            <a:extLst>
              <a:ext uri="{FF2B5EF4-FFF2-40B4-BE49-F238E27FC236}">
                <a16:creationId xmlns:a16="http://schemas.microsoft.com/office/drawing/2014/main" id="{D357A0B0-F484-E3B1-1CA8-433B7EFBD088}"/>
              </a:ext>
            </a:extLst>
          </p:cNvPr>
          <p:cNvSpPr txBox="1"/>
          <p:nvPr/>
        </p:nvSpPr>
        <p:spPr>
          <a:xfrm>
            <a:off x="264261" y="2774557"/>
            <a:ext cx="3202508" cy="2292935"/>
          </a:xfrm>
          <a:prstGeom prst="rect">
            <a:avLst/>
          </a:prstGeom>
          <a:noFill/>
        </p:spPr>
        <p:txBody>
          <a:bodyPr wrap="square">
            <a:spAutoFit/>
          </a:bodyPr>
          <a:lstStyle/>
          <a:p>
            <a:pPr fontAlgn="base">
              <a:spcBef>
                <a:spcPts val="225"/>
              </a:spcBef>
            </a:pPr>
            <a:r>
              <a:rPr lang="pt-PT" sz="1280" u="sng" dirty="0">
                <a:solidFill>
                  <a:schemeClr val="tx1"/>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Research Data Management Community</a:t>
            </a:r>
            <a:endParaRPr lang="en-GB" sz="1280" u="sng" dirty="0">
              <a:solidFill>
                <a:schemeClr val="tx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endParaRPr>
          </a:p>
          <a:p>
            <a:pPr fontAlgn="base">
              <a:spcBef>
                <a:spcPts val="225"/>
              </a:spcBef>
            </a:pPr>
            <a:r>
              <a:rPr lang="en-GB" sz="1280" u="sng" dirty="0">
                <a:solidFill>
                  <a:schemeClr val="tx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RDMkit</a:t>
            </a:r>
            <a:endParaRPr lang="en-GB" sz="1280" dirty="0">
              <a:solidFill>
                <a:schemeClr val="tx1"/>
              </a:solidFill>
              <a:latin typeface="Calibri" panose="020F0502020204030204" pitchFamily="34" charset="0"/>
              <a:cs typeface="Calibri" panose="020F0502020204030204" pitchFamily="34" charset="0"/>
            </a:endParaRPr>
          </a:p>
          <a:p>
            <a:pPr fontAlgn="base">
              <a:spcBef>
                <a:spcPts val="225"/>
              </a:spcBef>
            </a:pPr>
            <a:r>
              <a:rPr lang="en-GB" sz="1280" u="sng" dirty="0">
                <a:solidFill>
                  <a:schemeClr val="tx1"/>
                </a:solidFill>
                <a:latin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FAIR Cookbook</a:t>
            </a:r>
            <a:endParaRPr lang="en-GB" sz="1280" dirty="0">
              <a:solidFill>
                <a:schemeClr val="tx1"/>
              </a:solidFill>
              <a:latin typeface="Calibri" panose="020F0502020204030204" pitchFamily="34" charset="0"/>
              <a:cs typeface="Calibri" panose="020F0502020204030204" pitchFamily="34" charset="0"/>
            </a:endParaRPr>
          </a:p>
          <a:p>
            <a:pPr fontAlgn="base">
              <a:spcBef>
                <a:spcPts val="225"/>
              </a:spcBef>
            </a:pPr>
            <a:r>
              <a:rPr lang="en-GB" sz="1280" u="sng" dirty="0">
                <a:solidFill>
                  <a:schemeClr val="tx1"/>
                </a:solidFill>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FAIRSharing</a:t>
            </a:r>
            <a:endParaRPr lang="en-GB" sz="1280" dirty="0">
              <a:solidFill>
                <a:schemeClr val="tx1"/>
              </a:solidFill>
              <a:latin typeface="Calibri" panose="020F0502020204030204" pitchFamily="34" charset="0"/>
              <a:cs typeface="Calibri" panose="020F0502020204030204" pitchFamily="34" charset="0"/>
            </a:endParaRPr>
          </a:p>
          <a:p>
            <a:pPr fontAlgn="base">
              <a:spcBef>
                <a:spcPts val="225"/>
              </a:spcBef>
            </a:pPr>
            <a:r>
              <a:rPr lang="en-GB" sz="1280" u="sng" dirty="0">
                <a:solidFill>
                  <a:schemeClr val="tx1"/>
                </a:solidFill>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Data Stewardship Wizard &amp; FIP Wizard</a:t>
            </a:r>
            <a:endParaRPr lang="en-GB" sz="1280" dirty="0">
              <a:solidFill>
                <a:schemeClr val="tx1"/>
              </a:solidFill>
              <a:latin typeface="Calibri" panose="020F0502020204030204" pitchFamily="34" charset="0"/>
              <a:cs typeface="Calibri" panose="020F0502020204030204" pitchFamily="34" charset="0"/>
            </a:endParaRPr>
          </a:p>
          <a:p>
            <a:pPr fontAlgn="base">
              <a:spcBef>
                <a:spcPts val="225"/>
              </a:spcBef>
            </a:pPr>
            <a:r>
              <a:rPr lang="en-GB" sz="1280" u="sng" dirty="0">
                <a:solidFill>
                  <a:schemeClr val="tx1"/>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BioTools</a:t>
            </a:r>
            <a:r>
              <a:rPr lang="en-GB" sz="1280" dirty="0">
                <a:solidFill>
                  <a:schemeClr val="tx1"/>
                </a:solidFill>
                <a:latin typeface="Calibri" panose="020F0502020204030204" pitchFamily="34" charset="0"/>
                <a:cs typeface="Calibri" panose="020F0502020204030204" pitchFamily="34" charset="0"/>
              </a:rPr>
              <a:t> </a:t>
            </a:r>
          </a:p>
          <a:p>
            <a:pPr fontAlgn="base">
              <a:spcBef>
                <a:spcPts val="225"/>
              </a:spcBef>
            </a:pPr>
            <a:r>
              <a:rPr lang="en-GB" sz="1280" u="sng" dirty="0">
                <a:solidFill>
                  <a:schemeClr val="tx1"/>
                </a:solidFill>
                <a:latin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TeSS</a:t>
            </a:r>
            <a:endParaRPr lang="en-GB" sz="1280" dirty="0">
              <a:solidFill>
                <a:schemeClr val="tx1"/>
              </a:solidFill>
              <a:latin typeface="Calibri" panose="020F0502020204030204" pitchFamily="34" charset="0"/>
              <a:cs typeface="Calibri" panose="020F0502020204030204" pitchFamily="34" charset="0"/>
            </a:endParaRPr>
          </a:p>
          <a:p>
            <a:pPr fontAlgn="base">
              <a:spcBef>
                <a:spcPts val="225"/>
              </a:spcBef>
            </a:pPr>
            <a:r>
              <a:rPr lang="en-GB" sz="1280" u="sng" dirty="0">
                <a:solidFill>
                  <a:schemeClr val="tx1"/>
                </a:solidFill>
                <a:latin typeface="Calibri" panose="020F0502020204030204" pitchFamily="34" charset="0"/>
                <a:cs typeface="Calibri" panose="020F0502020204030204" pitchFamily="34" charset="0"/>
                <a:hlinkClick r:id="rId10">
                  <a:extLst>
                    <a:ext uri="{A12FA001-AC4F-418D-AE19-62706E023703}">
                      <ahyp:hlinkClr xmlns:ahyp="http://schemas.microsoft.com/office/drawing/2018/hyperlinkcolor" val="tx"/>
                    </a:ext>
                  </a:extLst>
                </a:hlinkClick>
              </a:rPr>
              <a:t>Workflow Hub</a:t>
            </a:r>
            <a:endParaRPr lang="en-GB" sz="1280" u="sng" dirty="0">
              <a:solidFill>
                <a:schemeClr val="tx1"/>
              </a:solidFill>
              <a:latin typeface="Calibri" panose="020F0502020204030204" pitchFamily="34" charset="0"/>
              <a:cs typeface="Calibri" panose="020F0502020204030204" pitchFamily="34" charset="0"/>
            </a:endParaRPr>
          </a:p>
          <a:p>
            <a:pPr fontAlgn="base">
              <a:spcBef>
                <a:spcPts val="225"/>
              </a:spcBef>
            </a:pPr>
            <a:r>
              <a:rPr lang="en-GB" sz="1280" u="sng" dirty="0">
                <a:solidFill>
                  <a:schemeClr val="tx1"/>
                </a:solidFill>
                <a:latin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RO Crate</a:t>
            </a:r>
            <a:endParaRPr lang="en-GB" sz="1280" u="sng" dirty="0">
              <a:solidFill>
                <a:schemeClr val="tx1"/>
              </a:solidFill>
              <a:latin typeface="Calibri" panose="020F0502020204030204" pitchFamily="34" charset="0"/>
              <a:cs typeface="Calibri" panose="020F0502020204030204" pitchFamily="34" charset="0"/>
            </a:endParaRPr>
          </a:p>
          <a:p>
            <a:pPr fontAlgn="base">
              <a:spcBef>
                <a:spcPts val="225"/>
              </a:spcBef>
            </a:pPr>
            <a:r>
              <a:rPr lang="en-GB" sz="1280" u="sng" dirty="0">
                <a:solidFill>
                  <a:schemeClr val="tx1"/>
                </a:solidFill>
                <a:latin typeface="Calibri" panose="020F0502020204030204" pitchFamily="34" charset="0"/>
                <a:cs typeface="Calibri" panose="020F0502020204030204" pitchFamily="34" charset="0"/>
                <a:hlinkClick r:id="rId12">
                  <a:extLst>
                    <a:ext uri="{A12FA001-AC4F-418D-AE19-62706E023703}">
                      <ahyp:hlinkClr xmlns:ahyp="http://schemas.microsoft.com/office/drawing/2018/hyperlinkcolor" val="tx"/>
                    </a:ext>
                  </a:extLst>
                </a:hlinkClick>
              </a:rPr>
              <a:t>FAIR Training handbook</a:t>
            </a:r>
            <a:endParaRPr lang="en-GB" sz="1280" dirty="0">
              <a:solidFill>
                <a:schemeClr val="tx1"/>
              </a:solidFill>
              <a:latin typeface="Calibri" panose="020F0502020204030204" pitchFamily="34" charset="0"/>
              <a:cs typeface="Calibri" panose="020F0502020204030204" pitchFamily="34" charset="0"/>
            </a:endParaRPr>
          </a:p>
        </p:txBody>
      </p:sp>
      <p:pic>
        <p:nvPicPr>
          <p:cNvPr id="7" name="Google Shape;365;p55">
            <a:extLst>
              <a:ext uri="{FF2B5EF4-FFF2-40B4-BE49-F238E27FC236}">
                <a16:creationId xmlns:a16="http://schemas.microsoft.com/office/drawing/2014/main" id="{0D7663BF-7ED5-8E14-CDB5-F8B06E38E512}"/>
              </a:ext>
            </a:extLst>
          </p:cNvPr>
          <p:cNvPicPr preferRelativeResize="0"/>
          <p:nvPr/>
        </p:nvPicPr>
        <p:blipFill rotWithShape="1">
          <a:blip r:embed="rId13">
            <a:alphaModFix/>
          </a:blip>
          <a:srcRect l="3340" t="8271" r="4646" b="5476"/>
          <a:stretch/>
        </p:blipFill>
        <p:spPr>
          <a:xfrm>
            <a:off x="6336275" y="2956112"/>
            <a:ext cx="2145854" cy="1383539"/>
          </a:xfrm>
          <a:prstGeom prst="rect">
            <a:avLst/>
          </a:prstGeom>
          <a:noFill/>
          <a:ln>
            <a:noFill/>
          </a:ln>
        </p:spPr>
      </p:pic>
      <p:sp>
        <p:nvSpPr>
          <p:cNvPr id="11" name="TextBox 10">
            <a:extLst>
              <a:ext uri="{FF2B5EF4-FFF2-40B4-BE49-F238E27FC236}">
                <a16:creationId xmlns:a16="http://schemas.microsoft.com/office/drawing/2014/main" id="{5BC9FD26-31A6-2BF3-BF37-0AE1B89F4FEE}"/>
              </a:ext>
            </a:extLst>
          </p:cNvPr>
          <p:cNvSpPr txBox="1"/>
          <p:nvPr/>
        </p:nvSpPr>
        <p:spPr>
          <a:xfrm>
            <a:off x="6293456" y="4395406"/>
            <a:ext cx="2717475" cy="683264"/>
          </a:xfrm>
          <a:prstGeom prst="rect">
            <a:avLst/>
          </a:prstGeom>
          <a:noFill/>
        </p:spPr>
        <p:txBody>
          <a:bodyPr wrap="square" rtlCol="0">
            <a:spAutoFit/>
          </a:bodyPr>
          <a:lstStyle/>
          <a:p>
            <a:r>
              <a:rPr lang="en-GB" sz="1280" dirty="0">
                <a:solidFill>
                  <a:schemeClr val="tx1"/>
                </a:solidFill>
                <a:latin typeface="Calibri" panose="020F0502020204030204" pitchFamily="34" charset="0"/>
                <a:cs typeface="Calibri" panose="020F0502020204030204" pitchFamily="34" charset="0"/>
              </a:rPr>
              <a:t>A practical article on the </a:t>
            </a:r>
            <a:r>
              <a:rPr lang="en-GB" sz="1280" dirty="0">
                <a:solidFill>
                  <a:schemeClr val="tx1"/>
                </a:solidFill>
                <a:latin typeface="Calibri" panose="020F0502020204030204" pitchFamily="34" charset="0"/>
                <a:cs typeface="Calibri" panose="020F0502020204030204" pitchFamily="34" charset="0"/>
                <a:hlinkClick r:id="rId14">
                  <a:extLst>
                    <a:ext uri="{A12FA001-AC4F-418D-AE19-62706E023703}">
                      <ahyp:hlinkClr xmlns:ahyp="http://schemas.microsoft.com/office/drawing/2018/hyperlinkcolor" val="tx"/>
                    </a:ext>
                  </a:extLst>
                </a:hlinkClick>
              </a:rPr>
              <a:t>Foundational Practices of Research Data Management</a:t>
            </a:r>
            <a:endParaRPr lang="en-GB" sz="1280" dirty="0">
              <a:solidFill>
                <a:schemeClr val="tx1"/>
              </a:solidFill>
              <a:latin typeface="Calibri" panose="020F0502020204030204" pitchFamily="34" charset="0"/>
              <a:cs typeface="Calibri" panose="020F0502020204030204" pitchFamily="34" charset="0"/>
            </a:endParaRPr>
          </a:p>
        </p:txBody>
      </p:sp>
      <p:pic>
        <p:nvPicPr>
          <p:cNvPr id="12" name="Google Shape;655;p79">
            <a:extLst>
              <a:ext uri="{FF2B5EF4-FFF2-40B4-BE49-F238E27FC236}">
                <a16:creationId xmlns:a16="http://schemas.microsoft.com/office/drawing/2014/main" id="{98182E5B-5CC8-4ED7-7A46-4368787D049D}"/>
              </a:ext>
            </a:extLst>
          </p:cNvPr>
          <p:cNvPicPr preferRelativeResize="0"/>
          <p:nvPr/>
        </p:nvPicPr>
        <p:blipFill>
          <a:blip r:embed="rId15">
            <a:alphaModFix/>
          </a:blip>
          <a:stretch>
            <a:fillRect/>
          </a:stretch>
        </p:blipFill>
        <p:spPr>
          <a:xfrm>
            <a:off x="4400802" y="306089"/>
            <a:ext cx="1748824" cy="4622726"/>
          </a:xfrm>
          <a:prstGeom prst="rect">
            <a:avLst/>
          </a:prstGeom>
          <a:noFill/>
          <a:ln>
            <a:noFill/>
          </a:ln>
        </p:spPr>
      </p:pic>
      <p:pic>
        <p:nvPicPr>
          <p:cNvPr id="13" name="Google Shape;654;p79">
            <a:extLst>
              <a:ext uri="{FF2B5EF4-FFF2-40B4-BE49-F238E27FC236}">
                <a16:creationId xmlns:a16="http://schemas.microsoft.com/office/drawing/2014/main" id="{19E75A20-C47E-6A80-133F-64B98CF17ECD}"/>
              </a:ext>
            </a:extLst>
          </p:cNvPr>
          <p:cNvPicPr preferRelativeResize="0"/>
          <p:nvPr/>
        </p:nvPicPr>
        <p:blipFill rotWithShape="1">
          <a:blip r:embed="rId16">
            <a:alphaModFix/>
          </a:blip>
          <a:srcRect l="-15035" b="-15035"/>
          <a:stretch/>
        </p:blipFill>
        <p:spPr>
          <a:xfrm>
            <a:off x="2704310" y="3748685"/>
            <a:ext cx="2175802" cy="1494701"/>
          </a:xfrm>
          <a:prstGeom prst="rect">
            <a:avLst/>
          </a:prstGeom>
          <a:noFill/>
          <a:ln>
            <a:noFill/>
          </a:ln>
        </p:spPr>
      </p:pic>
      <p:pic>
        <p:nvPicPr>
          <p:cNvPr id="14" name="Google Shape;657;p79">
            <a:extLst>
              <a:ext uri="{FF2B5EF4-FFF2-40B4-BE49-F238E27FC236}">
                <a16:creationId xmlns:a16="http://schemas.microsoft.com/office/drawing/2014/main" id="{C7715EA9-B2D1-4855-B7B6-8618B286F3E0}"/>
              </a:ext>
            </a:extLst>
          </p:cNvPr>
          <p:cNvPicPr preferRelativeResize="0"/>
          <p:nvPr/>
        </p:nvPicPr>
        <p:blipFill>
          <a:blip r:embed="rId17">
            <a:alphaModFix/>
          </a:blip>
          <a:stretch>
            <a:fillRect/>
          </a:stretch>
        </p:blipFill>
        <p:spPr>
          <a:xfrm>
            <a:off x="6336275" y="84943"/>
            <a:ext cx="2717475" cy="1252367"/>
          </a:xfrm>
          <a:prstGeom prst="rect">
            <a:avLst/>
          </a:prstGeom>
          <a:noFill/>
          <a:ln w="9525" cap="flat" cmpd="sng">
            <a:solidFill>
              <a:srgbClr val="FF7D00"/>
            </a:solidFill>
            <a:prstDash val="solid"/>
            <a:round/>
            <a:headEnd type="none" w="sm" len="sm"/>
            <a:tailEnd type="none" w="sm" len="sm"/>
          </a:ln>
        </p:spPr>
      </p:pic>
      <p:pic>
        <p:nvPicPr>
          <p:cNvPr id="2" name="Picture 2">
            <a:extLst>
              <a:ext uri="{FF2B5EF4-FFF2-40B4-BE49-F238E27FC236}">
                <a16:creationId xmlns:a16="http://schemas.microsoft.com/office/drawing/2014/main" id="{01AB204B-9DAF-B99A-B0ED-12B92051FA9E}"/>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291227" y="1440532"/>
            <a:ext cx="2462480" cy="137983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4" descr="Elixir Europe logo - DiSSCo">
            <a:extLst>
              <a:ext uri="{FF2B5EF4-FFF2-40B4-BE49-F238E27FC236}">
                <a16:creationId xmlns:a16="http://schemas.microsoft.com/office/drawing/2014/main" id="{E8410246-352F-46B8-99E3-A67979FCE8F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640009" y="590043"/>
            <a:ext cx="651218" cy="490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2259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red and white sign&#10;&#10;AI-generated content may be incorrect.">
            <a:extLst>
              <a:ext uri="{FF2B5EF4-FFF2-40B4-BE49-F238E27FC236}">
                <a16:creationId xmlns:a16="http://schemas.microsoft.com/office/drawing/2014/main" id="{5F49B5B8-C6C8-7205-E1C5-77748EBF59DE}"/>
              </a:ext>
            </a:extLst>
          </p:cNvPr>
          <p:cNvPicPr>
            <a:picLocks noChangeAspect="1"/>
          </p:cNvPicPr>
          <p:nvPr/>
        </p:nvPicPr>
        <p:blipFill>
          <a:blip r:embed="rId2"/>
          <a:stretch>
            <a:fillRect/>
          </a:stretch>
        </p:blipFill>
        <p:spPr>
          <a:xfrm>
            <a:off x="-19000" y="200722"/>
            <a:ext cx="4344759" cy="1305622"/>
          </a:xfrm>
          <a:prstGeom prst="rect">
            <a:avLst/>
          </a:prstGeom>
        </p:spPr>
      </p:pic>
      <p:pic>
        <p:nvPicPr>
          <p:cNvPr id="17" name="Picture 16" descr="A screenshot of a cellphone&#10;&#10;AI-generated content may be incorrect.">
            <a:extLst>
              <a:ext uri="{FF2B5EF4-FFF2-40B4-BE49-F238E27FC236}">
                <a16:creationId xmlns:a16="http://schemas.microsoft.com/office/drawing/2014/main" id="{422F9DED-E0BB-9FBF-3032-BA342FC111AB}"/>
              </a:ext>
            </a:extLst>
          </p:cNvPr>
          <p:cNvPicPr>
            <a:picLocks noChangeAspect="1"/>
          </p:cNvPicPr>
          <p:nvPr/>
        </p:nvPicPr>
        <p:blipFill>
          <a:blip r:embed="rId3"/>
          <a:srcRect t="83865"/>
          <a:stretch>
            <a:fillRect/>
          </a:stretch>
        </p:blipFill>
        <p:spPr>
          <a:xfrm>
            <a:off x="1086873" y="97290"/>
            <a:ext cx="3027927" cy="565955"/>
          </a:xfrm>
          <a:prstGeom prst="rect">
            <a:avLst/>
          </a:prstGeom>
        </p:spPr>
      </p:pic>
      <p:pic>
        <p:nvPicPr>
          <p:cNvPr id="13" name="Picture 12" descr="A close-up of a data support&#10;&#10;AI-generated content may be incorrect.">
            <a:extLst>
              <a:ext uri="{FF2B5EF4-FFF2-40B4-BE49-F238E27FC236}">
                <a16:creationId xmlns:a16="http://schemas.microsoft.com/office/drawing/2014/main" id="{77AAE51A-3C1F-E2E5-F374-4C5B040C315B}"/>
              </a:ext>
            </a:extLst>
          </p:cNvPr>
          <p:cNvPicPr>
            <a:picLocks noChangeAspect="1"/>
          </p:cNvPicPr>
          <p:nvPr/>
        </p:nvPicPr>
        <p:blipFill>
          <a:blip r:embed="rId4"/>
          <a:srcRect r="12305"/>
          <a:stretch>
            <a:fillRect/>
          </a:stretch>
        </p:blipFill>
        <p:spPr>
          <a:xfrm>
            <a:off x="4901095" y="1506344"/>
            <a:ext cx="4241756" cy="3118908"/>
          </a:xfrm>
          <a:prstGeom prst="rect">
            <a:avLst/>
          </a:prstGeom>
        </p:spPr>
      </p:pic>
      <p:pic>
        <p:nvPicPr>
          <p:cNvPr id="22" name="Picture 21" descr="A white text with black text and a person in capes&#10;&#10;AI-generated content may be incorrect.">
            <a:extLst>
              <a:ext uri="{FF2B5EF4-FFF2-40B4-BE49-F238E27FC236}">
                <a16:creationId xmlns:a16="http://schemas.microsoft.com/office/drawing/2014/main" id="{E38D90F7-F972-A4E2-EB73-6DB3CDD49EDE}"/>
              </a:ext>
            </a:extLst>
          </p:cNvPr>
          <p:cNvPicPr>
            <a:picLocks noChangeAspect="1"/>
          </p:cNvPicPr>
          <p:nvPr/>
        </p:nvPicPr>
        <p:blipFill>
          <a:blip r:embed="rId5"/>
          <a:srcRect t="62054"/>
          <a:stretch>
            <a:fillRect/>
          </a:stretch>
        </p:blipFill>
        <p:spPr>
          <a:xfrm>
            <a:off x="4292071" y="115506"/>
            <a:ext cx="4851929" cy="1586587"/>
          </a:xfrm>
          <a:prstGeom prst="rect">
            <a:avLst/>
          </a:prstGeom>
        </p:spPr>
      </p:pic>
      <p:pic>
        <p:nvPicPr>
          <p:cNvPr id="24" name="Picture 23" descr="A black and white image of a couple of people&#10;&#10;AI-generated content may be incorrect.">
            <a:extLst>
              <a:ext uri="{FF2B5EF4-FFF2-40B4-BE49-F238E27FC236}">
                <a16:creationId xmlns:a16="http://schemas.microsoft.com/office/drawing/2014/main" id="{B9DDA179-02C5-D69D-2AED-D568E9A2BCD6}"/>
              </a:ext>
            </a:extLst>
          </p:cNvPr>
          <p:cNvPicPr>
            <a:picLocks noChangeAspect="1"/>
          </p:cNvPicPr>
          <p:nvPr/>
        </p:nvPicPr>
        <p:blipFill>
          <a:blip r:embed="rId6"/>
          <a:srcRect l="7942" r="755" b="5484"/>
          <a:stretch>
            <a:fillRect/>
          </a:stretch>
        </p:blipFill>
        <p:spPr>
          <a:xfrm>
            <a:off x="-19000" y="1702093"/>
            <a:ext cx="5155855" cy="2923159"/>
          </a:xfrm>
          <a:prstGeom prst="rect">
            <a:avLst/>
          </a:prstGeom>
        </p:spPr>
      </p:pic>
    </p:spTree>
    <p:extLst>
      <p:ext uri="{BB962C8B-B14F-4D97-AF65-F5344CB8AC3E}">
        <p14:creationId xmlns:p14="http://schemas.microsoft.com/office/powerpoint/2010/main" val="41919908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748E88-FA51-6E53-0AF7-6C8C544D5473}"/>
            </a:ext>
          </a:extLst>
        </p:cNvPr>
        <p:cNvGrpSpPr/>
        <p:nvPr/>
      </p:nvGrpSpPr>
      <p:grpSpPr>
        <a:xfrm>
          <a:off x="0" y="0"/>
          <a:ext cx="0" cy="0"/>
          <a:chOff x="0" y="0"/>
          <a:chExt cx="0" cy="0"/>
        </a:xfrm>
      </p:grpSpPr>
      <p:pic>
        <p:nvPicPr>
          <p:cNvPr id="15" name="Picture 14" descr="A white background with black text&#10;&#10;AI-generated content may be incorrect.">
            <a:extLst>
              <a:ext uri="{FF2B5EF4-FFF2-40B4-BE49-F238E27FC236}">
                <a16:creationId xmlns:a16="http://schemas.microsoft.com/office/drawing/2014/main" id="{F31CD9AA-3647-2DAF-54EC-7AA5D5077334}"/>
              </a:ext>
            </a:extLst>
          </p:cNvPr>
          <p:cNvPicPr>
            <a:picLocks noChangeAspect="1"/>
          </p:cNvPicPr>
          <p:nvPr/>
        </p:nvPicPr>
        <p:blipFill>
          <a:blip r:embed="rId2"/>
          <a:stretch>
            <a:fillRect/>
          </a:stretch>
        </p:blipFill>
        <p:spPr>
          <a:xfrm>
            <a:off x="4398523" y="39811"/>
            <a:ext cx="3341261" cy="2333284"/>
          </a:xfrm>
          <a:prstGeom prst="rect">
            <a:avLst/>
          </a:prstGeom>
        </p:spPr>
      </p:pic>
      <p:pic>
        <p:nvPicPr>
          <p:cNvPr id="19" name="Picture 18" descr="A diagram of training program&#10;&#10;AI-generated content may be incorrect.">
            <a:extLst>
              <a:ext uri="{FF2B5EF4-FFF2-40B4-BE49-F238E27FC236}">
                <a16:creationId xmlns:a16="http://schemas.microsoft.com/office/drawing/2014/main" id="{71D3D966-ACDE-F368-9C7C-13269ED93B83}"/>
              </a:ext>
            </a:extLst>
          </p:cNvPr>
          <p:cNvPicPr>
            <a:picLocks noChangeAspect="1"/>
          </p:cNvPicPr>
          <p:nvPr/>
        </p:nvPicPr>
        <p:blipFill>
          <a:blip r:embed="rId3"/>
          <a:stretch>
            <a:fillRect/>
          </a:stretch>
        </p:blipFill>
        <p:spPr>
          <a:xfrm>
            <a:off x="-11151" y="1225178"/>
            <a:ext cx="3724507" cy="3937047"/>
          </a:xfrm>
          <a:prstGeom prst="rect">
            <a:avLst/>
          </a:prstGeom>
        </p:spPr>
      </p:pic>
      <p:pic>
        <p:nvPicPr>
          <p:cNvPr id="3" name="Picture 2" descr="A screenshot of a cellphone&#10;&#10;AI-generated content may be incorrect.">
            <a:extLst>
              <a:ext uri="{FF2B5EF4-FFF2-40B4-BE49-F238E27FC236}">
                <a16:creationId xmlns:a16="http://schemas.microsoft.com/office/drawing/2014/main" id="{D1150E7E-AE8F-907E-D4F2-FDC126B90B59}"/>
              </a:ext>
            </a:extLst>
          </p:cNvPr>
          <p:cNvPicPr>
            <a:picLocks noChangeAspect="1"/>
          </p:cNvPicPr>
          <p:nvPr/>
        </p:nvPicPr>
        <p:blipFill>
          <a:blip r:embed="rId4"/>
          <a:srcRect t="5816" b="17650"/>
          <a:stretch>
            <a:fillRect/>
          </a:stretch>
        </p:blipFill>
        <p:spPr>
          <a:xfrm>
            <a:off x="4398523" y="2444496"/>
            <a:ext cx="3044283" cy="2699004"/>
          </a:xfrm>
          <a:prstGeom prst="rect">
            <a:avLst/>
          </a:prstGeom>
        </p:spPr>
      </p:pic>
      <p:pic>
        <p:nvPicPr>
          <p:cNvPr id="4" name="Picture 3" descr="A red and white sign&#10;&#10;AI-generated content may be incorrect.">
            <a:extLst>
              <a:ext uri="{FF2B5EF4-FFF2-40B4-BE49-F238E27FC236}">
                <a16:creationId xmlns:a16="http://schemas.microsoft.com/office/drawing/2014/main" id="{CD25E7D9-15D2-FED5-480A-806E1F53B494}"/>
              </a:ext>
            </a:extLst>
          </p:cNvPr>
          <p:cNvPicPr>
            <a:picLocks noChangeAspect="1"/>
          </p:cNvPicPr>
          <p:nvPr/>
        </p:nvPicPr>
        <p:blipFill>
          <a:blip r:embed="rId5"/>
          <a:stretch>
            <a:fillRect/>
          </a:stretch>
        </p:blipFill>
        <p:spPr>
          <a:xfrm>
            <a:off x="-19000" y="-11147"/>
            <a:ext cx="4344759" cy="1305622"/>
          </a:xfrm>
          <a:prstGeom prst="rect">
            <a:avLst/>
          </a:prstGeom>
        </p:spPr>
      </p:pic>
      <p:pic>
        <p:nvPicPr>
          <p:cNvPr id="5" name="Picture 4" descr="A screenshot of a cellphone&#10;&#10;AI-generated content may be incorrect.">
            <a:extLst>
              <a:ext uri="{FF2B5EF4-FFF2-40B4-BE49-F238E27FC236}">
                <a16:creationId xmlns:a16="http://schemas.microsoft.com/office/drawing/2014/main" id="{C96B774E-13F7-8CF5-FB66-695A56822ABE}"/>
              </a:ext>
            </a:extLst>
          </p:cNvPr>
          <p:cNvPicPr>
            <a:picLocks noChangeAspect="1"/>
          </p:cNvPicPr>
          <p:nvPr/>
        </p:nvPicPr>
        <p:blipFill>
          <a:blip r:embed="rId4"/>
          <a:srcRect t="83865"/>
          <a:stretch>
            <a:fillRect/>
          </a:stretch>
        </p:blipFill>
        <p:spPr>
          <a:xfrm>
            <a:off x="1086873" y="-114579"/>
            <a:ext cx="3027927" cy="565955"/>
          </a:xfrm>
          <a:prstGeom prst="rect">
            <a:avLst/>
          </a:prstGeom>
        </p:spPr>
      </p:pic>
      <p:pic>
        <p:nvPicPr>
          <p:cNvPr id="6" name="Picture 5" descr="A screenshot of a web page&#10;&#10;AI-generated content may be incorrect.">
            <a:extLst>
              <a:ext uri="{FF2B5EF4-FFF2-40B4-BE49-F238E27FC236}">
                <a16:creationId xmlns:a16="http://schemas.microsoft.com/office/drawing/2014/main" id="{D2987EB0-F660-7D8B-AF20-EE496A08949E}"/>
              </a:ext>
            </a:extLst>
          </p:cNvPr>
          <p:cNvPicPr>
            <a:picLocks noChangeAspect="1"/>
          </p:cNvPicPr>
          <p:nvPr/>
        </p:nvPicPr>
        <p:blipFill>
          <a:blip r:embed="rId6"/>
          <a:stretch>
            <a:fillRect/>
          </a:stretch>
        </p:blipFill>
        <p:spPr>
          <a:xfrm>
            <a:off x="7156046" y="1535495"/>
            <a:ext cx="1943854" cy="2469821"/>
          </a:xfrm>
          <a:prstGeom prst="rect">
            <a:avLst/>
          </a:prstGeom>
          <a:ln w="12700">
            <a:solidFill>
              <a:schemeClr val="accent1"/>
            </a:solidFill>
          </a:ln>
        </p:spPr>
      </p:pic>
      <p:sp>
        <p:nvSpPr>
          <p:cNvPr id="10" name="TextBox 9">
            <a:extLst>
              <a:ext uri="{FF2B5EF4-FFF2-40B4-BE49-F238E27FC236}">
                <a16:creationId xmlns:a16="http://schemas.microsoft.com/office/drawing/2014/main" id="{74563B3C-391A-EC15-C5F6-735DFB2DA5C8}"/>
              </a:ext>
            </a:extLst>
          </p:cNvPr>
          <p:cNvSpPr txBox="1"/>
          <p:nvPr/>
        </p:nvSpPr>
        <p:spPr>
          <a:xfrm>
            <a:off x="7089976" y="1225178"/>
            <a:ext cx="1943854" cy="246221"/>
          </a:xfrm>
          <a:prstGeom prst="rect">
            <a:avLst/>
          </a:prstGeom>
          <a:noFill/>
        </p:spPr>
        <p:txBody>
          <a:bodyPr wrap="square">
            <a:spAutoFit/>
          </a:bodyPr>
          <a:lstStyle/>
          <a:p>
            <a:r>
              <a:rPr lang="en-GB" sz="1000" dirty="0">
                <a:latin typeface="Calibri" panose="020F0502020204030204" pitchFamily="34" charset="0"/>
                <a:cs typeface="Calibri" panose="020F0502020204030204" pitchFamily="34" charset="0"/>
                <a:hlinkClick r:id="rId7"/>
              </a:rPr>
              <a:t>https://www.cscce.org/profiles</a:t>
            </a:r>
            <a:r>
              <a:rPr lang="en-GB" sz="1000" dirty="0">
                <a:latin typeface="Calibri" panose="020F050202020403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35F471B-06DB-1730-35E2-84B45113AC69}"/>
              </a:ext>
            </a:extLst>
          </p:cNvPr>
          <p:cNvSpPr txBox="1"/>
          <p:nvPr/>
        </p:nvSpPr>
        <p:spPr>
          <a:xfrm>
            <a:off x="7089976" y="1015073"/>
            <a:ext cx="4583060" cy="246221"/>
          </a:xfrm>
          <a:prstGeom prst="rect">
            <a:avLst/>
          </a:prstGeom>
          <a:noFill/>
        </p:spPr>
        <p:txBody>
          <a:bodyPr wrap="square">
            <a:spAutoFit/>
          </a:bodyPr>
          <a:lstStyle/>
          <a:p>
            <a:r>
              <a:rPr lang="en-GB" sz="1000" dirty="0">
                <a:latin typeface="Calibri" panose="020F0502020204030204" pitchFamily="34" charset="0"/>
                <a:cs typeface="Calibri" panose="020F0502020204030204" pitchFamily="34" charset="0"/>
                <a:hlinkClick r:id="rId8"/>
              </a:rPr>
              <a:t>https://researchdata.nl/en/home/</a:t>
            </a:r>
            <a:r>
              <a:rPr lang="en-GB" sz="10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6372965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a:extLst>
            <a:ext uri="{FF2B5EF4-FFF2-40B4-BE49-F238E27FC236}">
              <a16:creationId xmlns:a16="http://schemas.microsoft.com/office/drawing/2014/main" id="{E2413032-AA42-C5C8-7448-E373FB059306}"/>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FCD16449-4916-C223-E4AF-264BA87CB05F}"/>
              </a:ext>
            </a:extLst>
          </p:cNvPr>
          <p:cNvSpPr txBox="1"/>
          <p:nvPr/>
        </p:nvSpPr>
        <p:spPr>
          <a:xfrm>
            <a:off x="695018" y="1581064"/>
            <a:ext cx="7753964" cy="646331"/>
          </a:xfrm>
          <a:prstGeom prst="rect">
            <a:avLst/>
          </a:prstGeom>
          <a:noFill/>
        </p:spPr>
        <p:txBody>
          <a:bodyPr wrap="square">
            <a:spAutoFit/>
          </a:bodyPr>
          <a:lstStyle/>
          <a:p>
            <a:r>
              <a:rPr lang="en-GB" sz="3600" b="1" dirty="0">
                <a:latin typeface="Calibri" panose="020F0502020204030204" pitchFamily="34" charset="0"/>
                <a:cs typeface="Calibri" panose="020F0502020204030204" pitchFamily="34" charset="0"/>
              </a:rPr>
              <a:t>Part 4 – Data stewardship communities</a:t>
            </a:r>
          </a:p>
        </p:txBody>
      </p:sp>
    </p:spTree>
    <p:extLst>
      <p:ext uri="{BB962C8B-B14F-4D97-AF65-F5344CB8AC3E}">
        <p14:creationId xmlns:p14="http://schemas.microsoft.com/office/powerpoint/2010/main" val="4141892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3696D-F3C4-0010-5EBB-CC860CB4139D}"/>
              </a:ext>
            </a:extLst>
          </p:cNvPr>
          <p:cNvSpPr>
            <a:spLocks noGrp="1"/>
          </p:cNvSpPr>
          <p:nvPr>
            <p:ph type="title"/>
          </p:nvPr>
        </p:nvSpPr>
        <p:spPr/>
        <p:txBody>
          <a:bodyPr/>
          <a:lstStyle/>
          <a:p>
            <a:r>
              <a:rPr lang="en-GB" dirty="0"/>
              <a:t>Introduction - </a:t>
            </a:r>
            <a:r>
              <a:rPr lang="en-GB" dirty="0">
                <a:solidFill>
                  <a:srgbClr val="FFC000"/>
                </a:solidFill>
              </a:rPr>
              <a:t>About me</a:t>
            </a:r>
          </a:p>
        </p:txBody>
      </p:sp>
      <p:pic>
        <p:nvPicPr>
          <p:cNvPr id="9" name="Picture 8" descr="A white text on a black background&#10;&#10;AI-generated content may be incorrect.">
            <a:extLst>
              <a:ext uri="{FF2B5EF4-FFF2-40B4-BE49-F238E27FC236}">
                <a16:creationId xmlns:a16="http://schemas.microsoft.com/office/drawing/2014/main" id="{8E78DBF5-2662-8041-EA99-80EAF7EDF508}"/>
              </a:ext>
            </a:extLst>
          </p:cNvPr>
          <p:cNvPicPr>
            <a:picLocks noChangeAspect="1"/>
          </p:cNvPicPr>
          <p:nvPr/>
        </p:nvPicPr>
        <p:blipFill>
          <a:blip r:embed="rId2"/>
          <a:stretch>
            <a:fillRect/>
          </a:stretch>
        </p:blipFill>
        <p:spPr>
          <a:xfrm>
            <a:off x="223157" y="1106912"/>
            <a:ext cx="4267516" cy="3560027"/>
          </a:xfrm>
          <a:prstGeom prst="rect">
            <a:avLst/>
          </a:prstGeom>
        </p:spPr>
      </p:pic>
      <p:pic>
        <p:nvPicPr>
          <p:cNvPr id="10" name="Picture 9" descr="A person smiling at the camera&#10;&#10;AI-generated content may be incorrect.">
            <a:extLst>
              <a:ext uri="{FF2B5EF4-FFF2-40B4-BE49-F238E27FC236}">
                <a16:creationId xmlns:a16="http://schemas.microsoft.com/office/drawing/2014/main" id="{B74600F8-12FC-5335-5B3F-8BCE9AA01071}"/>
              </a:ext>
            </a:extLst>
          </p:cNvPr>
          <p:cNvPicPr>
            <a:picLocks noChangeAspect="1"/>
          </p:cNvPicPr>
          <p:nvPr/>
        </p:nvPicPr>
        <p:blipFill>
          <a:blip r:embed="rId3"/>
          <a:stretch>
            <a:fillRect/>
          </a:stretch>
        </p:blipFill>
        <p:spPr>
          <a:xfrm>
            <a:off x="4661210" y="1084610"/>
            <a:ext cx="4267516" cy="3613865"/>
          </a:xfrm>
          <a:prstGeom prst="rect">
            <a:avLst/>
          </a:prstGeom>
        </p:spPr>
      </p:pic>
      <p:pic>
        <p:nvPicPr>
          <p:cNvPr id="11" name="Picture 10" descr="A person smiling in front of a wall of stickers&#10;&#10;AI-generated content may be incorrect.">
            <a:extLst>
              <a:ext uri="{FF2B5EF4-FFF2-40B4-BE49-F238E27FC236}">
                <a16:creationId xmlns:a16="http://schemas.microsoft.com/office/drawing/2014/main" id="{47DE437A-4D44-C1BA-1DF6-17ACC26EBDC7}"/>
              </a:ext>
            </a:extLst>
          </p:cNvPr>
          <p:cNvPicPr>
            <a:picLocks noChangeAspect="1"/>
          </p:cNvPicPr>
          <p:nvPr/>
        </p:nvPicPr>
        <p:blipFill>
          <a:blip r:embed="rId4"/>
          <a:srcRect t="31219"/>
          <a:stretch>
            <a:fillRect/>
          </a:stretch>
        </p:blipFill>
        <p:spPr>
          <a:xfrm>
            <a:off x="7353392" y="1215483"/>
            <a:ext cx="1478908" cy="1356267"/>
          </a:xfrm>
          <a:prstGeom prst="rect">
            <a:avLst/>
          </a:prstGeom>
        </p:spPr>
      </p:pic>
    </p:spTree>
    <p:extLst>
      <p:ext uri="{BB962C8B-B14F-4D97-AF65-F5344CB8AC3E}">
        <p14:creationId xmlns:p14="http://schemas.microsoft.com/office/powerpoint/2010/main" val="35998635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82B33-20B5-A2B9-F53B-47108643B2A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1556862B-B40F-5319-CBB5-EDFE6DFCD467}"/>
              </a:ext>
            </a:extLst>
          </p:cNvPr>
          <p:cNvSpPr>
            <a:spLocks noGrp="1"/>
          </p:cNvSpPr>
          <p:nvPr>
            <p:ph type="body" idx="1"/>
          </p:nvPr>
        </p:nvSpPr>
        <p:spPr>
          <a:xfrm>
            <a:off x="3770492" y="379163"/>
            <a:ext cx="5165175" cy="3669557"/>
          </a:xfrm>
        </p:spPr>
        <p:txBody>
          <a:bodyPr>
            <a:noAutofit/>
          </a:bodyPr>
          <a:lstStyle/>
          <a:p>
            <a:pPr marL="114297" indent="0">
              <a:buNone/>
            </a:pPr>
            <a:r>
              <a:rPr lang="en-GB" sz="1280" b="1" dirty="0"/>
              <a:t>Building bridges between data stewards </a:t>
            </a:r>
            <a:r>
              <a:rPr lang="en-GB" sz="1280" b="1" dirty="0">
                <a:solidFill>
                  <a:srgbClr val="FFC000"/>
                </a:solidFill>
              </a:rPr>
              <a:t>- The Data Stewards Interest Group (DSIG)</a:t>
            </a:r>
          </a:p>
          <a:p>
            <a:pPr marL="114297" indent="0">
              <a:buNone/>
            </a:pPr>
            <a:endParaRPr lang="en-GB" sz="1280" b="1" dirty="0">
              <a:solidFill>
                <a:srgbClr val="FFC000"/>
              </a:solidFill>
            </a:endParaRPr>
          </a:p>
          <a:p>
            <a:pPr>
              <a:buFont typeface="Arial" panose="020B0604020202020204" pitchFamily="34" charset="0"/>
              <a:buChar char="•"/>
            </a:pPr>
            <a:r>
              <a:rPr lang="en-GB" sz="1280" dirty="0"/>
              <a:t>Open to </a:t>
            </a:r>
            <a:r>
              <a:rPr lang="en-GB" sz="1280" b="1" dirty="0"/>
              <a:t>all data stewards </a:t>
            </a:r>
            <a:r>
              <a:rPr lang="en-GB" sz="1280" dirty="0"/>
              <a:t>and like-minded professionals, cross-domain and international (since 2017)</a:t>
            </a:r>
          </a:p>
          <a:p>
            <a:pPr>
              <a:buFont typeface="Arial" panose="020B0604020202020204" pitchFamily="34" charset="0"/>
              <a:buChar char="•"/>
            </a:pPr>
            <a:r>
              <a:rPr lang="en-GB" sz="1280" dirty="0"/>
              <a:t>A recurring structure with </a:t>
            </a:r>
            <a:r>
              <a:rPr lang="en-GB" sz="1280" b="1" dirty="0"/>
              <a:t>informal</a:t>
            </a:r>
            <a:r>
              <a:rPr lang="en-GB" sz="1280" dirty="0"/>
              <a:t> starts, peer </a:t>
            </a:r>
            <a:r>
              <a:rPr lang="en-GB" sz="1280" b="1" dirty="0"/>
              <a:t>introductions</a:t>
            </a:r>
            <a:r>
              <a:rPr lang="en-GB" sz="1280" dirty="0"/>
              <a:t> and shared notes</a:t>
            </a:r>
          </a:p>
          <a:p>
            <a:pPr>
              <a:buFont typeface="Arial" panose="020B0604020202020204" pitchFamily="34" charset="0"/>
              <a:buChar char="•"/>
            </a:pPr>
            <a:r>
              <a:rPr lang="en-GB" sz="1280" dirty="0"/>
              <a:t>Peer-driven and </a:t>
            </a:r>
            <a:r>
              <a:rPr lang="en-GB" sz="1280" b="1" dirty="0"/>
              <a:t>bottom-up</a:t>
            </a:r>
            <a:r>
              <a:rPr lang="en-GB" sz="1280" dirty="0"/>
              <a:t>: shaped by members' input</a:t>
            </a:r>
          </a:p>
          <a:p>
            <a:pPr>
              <a:buFont typeface="Arial" panose="020B0604020202020204" pitchFamily="34" charset="0"/>
              <a:buChar char="•"/>
            </a:pPr>
            <a:r>
              <a:rPr lang="en-GB" sz="1280" dirty="0"/>
              <a:t>Learning from each other, via </a:t>
            </a:r>
            <a:r>
              <a:rPr lang="en-GB" sz="1280" i="1" dirty="0"/>
              <a:t>News &amp; Newsworthy </a:t>
            </a:r>
            <a:r>
              <a:rPr lang="en-GB" sz="1280" dirty="0"/>
              <a:t>and </a:t>
            </a:r>
            <a:r>
              <a:rPr lang="en-GB" sz="1280" i="1" dirty="0"/>
              <a:t>In Case You Missed It’s</a:t>
            </a:r>
          </a:p>
          <a:p>
            <a:pPr>
              <a:buFont typeface="Arial" panose="020B0604020202020204" pitchFamily="34" charset="0"/>
              <a:buChar char="•"/>
            </a:pPr>
            <a:r>
              <a:rPr lang="en-GB" sz="1280" dirty="0"/>
              <a:t>Rotating roles and lightweight facilitation that invite </a:t>
            </a:r>
            <a:r>
              <a:rPr lang="en-GB" sz="1280" b="1" dirty="0"/>
              <a:t>shared responsibility</a:t>
            </a:r>
          </a:p>
          <a:p>
            <a:pPr>
              <a:buFont typeface="Arial" panose="020B0604020202020204" pitchFamily="34" charset="0"/>
              <a:buChar char="•"/>
            </a:pPr>
            <a:r>
              <a:rPr lang="en-GB" sz="1280" b="1" dirty="0"/>
              <a:t>Feedback</a:t>
            </a:r>
            <a:r>
              <a:rPr lang="en-GB" sz="1280" dirty="0"/>
              <a:t> as habit: Keep, Add, Less &amp; More keeps the format evolving</a:t>
            </a:r>
          </a:p>
          <a:p>
            <a:pPr>
              <a:buFont typeface="Arial" panose="020B0604020202020204" pitchFamily="34" charset="0"/>
              <a:buChar char="•"/>
            </a:pPr>
            <a:r>
              <a:rPr lang="en-GB" sz="1280" dirty="0"/>
              <a:t>A culture of openness, continuity and fun. </a:t>
            </a:r>
            <a:r>
              <a:rPr lang="en-GB" sz="1280" b="1" dirty="0"/>
              <a:t>Building trust </a:t>
            </a:r>
            <a:r>
              <a:rPr lang="en-GB" sz="1280" dirty="0"/>
              <a:t>through showing up regularly</a:t>
            </a:r>
          </a:p>
          <a:p>
            <a:pPr>
              <a:buFont typeface="Arial" panose="020B0604020202020204" pitchFamily="34" charset="0"/>
              <a:buChar char="•"/>
            </a:pPr>
            <a:r>
              <a:rPr lang="en-GB" sz="1280" i="1" dirty="0"/>
              <a:t>Everyone contributes in small ways, and those small contributions matter</a:t>
            </a:r>
          </a:p>
          <a:p>
            <a:pPr>
              <a:buFont typeface="Arial" panose="020B0604020202020204" pitchFamily="34" charset="0"/>
              <a:buChar char="•"/>
            </a:pPr>
            <a:endParaRPr lang="en-GB" sz="1280" i="1" dirty="0"/>
          </a:p>
          <a:p>
            <a:pPr marL="114300" indent="0">
              <a:buNone/>
            </a:pPr>
            <a:r>
              <a:rPr lang="en-GB" sz="1280" dirty="0">
                <a:solidFill>
                  <a:schemeClr val="tx1"/>
                </a:solidFill>
                <a:hlinkClick r:id="rId2">
                  <a:extLst>
                    <a:ext uri="{A12FA001-AC4F-418D-AE19-62706E023703}">
                      <ahyp:hlinkClr xmlns:ahyp="http://schemas.microsoft.com/office/drawing/2018/hyperlinkcolor" val="tx"/>
                    </a:ext>
                  </a:extLst>
                </a:hlinkClick>
              </a:rPr>
              <a:t>https://tdcc.nl/dsig</a:t>
            </a:r>
            <a:r>
              <a:rPr lang="en-GB" sz="1280" dirty="0">
                <a:solidFill>
                  <a:schemeClr val="tx1"/>
                </a:solidFill>
              </a:rPr>
              <a:t> + j</a:t>
            </a:r>
            <a:r>
              <a:rPr lang="en-GB" sz="1280" dirty="0">
                <a:solidFill>
                  <a:schemeClr val="tx1"/>
                </a:solidFill>
                <a:hlinkClick r:id="rId3">
                  <a:extLst>
                    <a:ext uri="{A12FA001-AC4F-418D-AE19-62706E023703}">
                      <ahyp:hlinkClr xmlns:ahyp="http://schemas.microsoft.com/office/drawing/2018/hyperlinkcolor" val="tx"/>
                    </a:ext>
                  </a:extLst>
                </a:hlinkClick>
              </a:rPr>
              <a:t>oin our slack channel</a:t>
            </a:r>
            <a:endParaRPr lang="en-GB" sz="1280" dirty="0">
              <a:solidFill>
                <a:schemeClr val="tx1"/>
              </a:solidFill>
            </a:endParaRPr>
          </a:p>
        </p:txBody>
      </p:sp>
      <p:pic>
        <p:nvPicPr>
          <p:cNvPr id="4098" name="Picture 2" descr="Free Vibrant 3D abstract puzzle with colorful geometric shapes showcasing creative design and modern art. Stock Photo">
            <a:extLst>
              <a:ext uri="{FF2B5EF4-FFF2-40B4-BE49-F238E27FC236}">
                <a16:creationId xmlns:a16="http://schemas.microsoft.com/office/drawing/2014/main" id="{418A581A-5281-B184-4BAC-5C3A7E8DD7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259" y="669597"/>
            <a:ext cx="3454642" cy="3804306"/>
          </a:xfrm>
          <a:prstGeom prst="rightArrowCallou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7874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693"/>
        <p:cNvGrpSpPr/>
        <p:nvPr/>
      </p:nvGrpSpPr>
      <p:grpSpPr>
        <a:xfrm>
          <a:off x="0" y="0"/>
          <a:ext cx="0" cy="0"/>
          <a:chOff x="0" y="0"/>
          <a:chExt cx="0" cy="0"/>
        </a:xfrm>
      </p:grpSpPr>
      <p:pic>
        <p:nvPicPr>
          <p:cNvPr id="694" name="Google Shape;694;p83"/>
          <p:cNvPicPr preferRelativeResize="0"/>
          <p:nvPr/>
        </p:nvPicPr>
        <p:blipFill rotWithShape="1">
          <a:blip r:embed="rId3">
            <a:alphaModFix/>
          </a:blip>
          <a:srcRect/>
          <a:stretch/>
        </p:blipFill>
        <p:spPr>
          <a:xfrm>
            <a:off x="159453" y="364142"/>
            <a:ext cx="5776265" cy="2576128"/>
          </a:xfrm>
          <a:prstGeom prst="rect">
            <a:avLst/>
          </a:prstGeom>
          <a:noFill/>
          <a:ln w="19050" cap="flat" cmpd="sng">
            <a:solidFill>
              <a:srgbClr val="000000"/>
            </a:solidFill>
            <a:prstDash val="solid"/>
            <a:round/>
            <a:headEnd type="none" w="sm" len="sm"/>
            <a:tailEnd type="none" w="sm" len="sm"/>
          </a:ln>
        </p:spPr>
      </p:pic>
      <p:pic>
        <p:nvPicPr>
          <p:cNvPr id="695" name="Google Shape;695;p83"/>
          <p:cNvPicPr preferRelativeResize="0"/>
          <p:nvPr/>
        </p:nvPicPr>
        <p:blipFill rotWithShape="1">
          <a:blip r:embed="rId4">
            <a:alphaModFix/>
          </a:blip>
          <a:srcRect/>
          <a:stretch/>
        </p:blipFill>
        <p:spPr>
          <a:xfrm>
            <a:off x="3657601" y="2482778"/>
            <a:ext cx="5421940" cy="2576129"/>
          </a:xfrm>
          <a:prstGeom prst="rect">
            <a:avLst/>
          </a:prstGeom>
          <a:noFill/>
          <a:ln w="19050" cap="flat" cmpd="sng">
            <a:solidFill>
              <a:srgbClr val="000000"/>
            </a:solidFill>
            <a:prstDash val="solid"/>
            <a:round/>
            <a:headEnd type="none" w="sm" len="sm"/>
            <a:tailEnd type="none" w="sm" len="sm"/>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700"/>
        <p:cNvGrpSpPr/>
        <p:nvPr/>
      </p:nvGrpSpPr>
      <p:grpSpPr>
        <a:xfrm>
          <a:off x="0" y="0"/>
          <a:ext cx="0" cy="0"/>
          <a:chOff x="0" y="0"/>
          <a:chExt cx="0" cy="0"/>
        </a:xfrm>
      </p:grpSpPr>
      <p:pic>
        <p:nvPicPr>
          <p:cNvPr id="701" name="Google Shape;701;p84" descr="A screenshot of a meeting&#10;&#10;Description automatically generated"/>
          <p:cNvPicPr preferRelativeResize="0"/>
          <p:nvPr/>
        </p:nvPicPr>
        <p:blipFill rotWithShape="1">
          <a:blip r:embed="rId3">
            <a:alphaModFix/>
          </a:blip>
          <a:srcRect/>
          <a:stretch/>
        </p:blipFill>
        <p:spPr>
          <a:xfrm>
            <a:off x="93792" y="272756"/>
            <a:ext cx="4832932" cy="4354424"/>
          </a:xfrm>
          <a:prstGeom prst="rect">
            <a:avLst/>
          </a:prstGeom>
          <a:noFill/>
          <a:ln>
            <a:noFill/>
          </a:ln>
        </p:spPr>
      </p:pic>
      <p:pic>
        <p:nvPicPr>
          <p:cNvPr id="702" name="Google Shape;702;p84" descr="A screenshot of a computer&#10;&#10;Description automatically generated"/>
          <p:cNvPicPr preferRelativeResize="0"/>
          <p:nvPr/>
        </p:nvPicPr>
        <p:blipFill rotWithShape="1">
          <a:blip r:embed="rId4">
            <a:alphaModFix/>
          </a:blip>
          <a:srcRect/>
          <a:stretch/>
        </p:blipFill>
        <p:spPr>
          <a:xfrm>
            <a:off x="5167304" y="433552"/>
            <a:ext cx="3882906" cy="4603532"/>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89889C-7139-A790-E4AB-3ECBE03E0295}"/>
            </a:ext>
          </a:extLst>
        </p:cNvPr>
        <p:cNvGrpSpPr/>
        <p:nvPr/>
      </p:nvGrpSpPr>
      <p:grpSpPr>
        <a:xfrm>
          <a:off x="0" y="0"/>
          <a:ext cx="0" cy="0"/>
          <a:chOff x="0" y="0"/>
          <a:chExt cx="0" cy="0"/>
        </a:xfrm>
      </p:grpSpPr>
      <p:pic>
        <p:nvPicPr>
          <p:cNvPr id="2" name="Picture 1" descr="A white background with black text&#10;&#10;Description automatically generated">
            <a:extLst>
              <a:ext uri="{FF2B5EF4-FFF2-40B4-BE49-F238E27FC236}">
                <a16:creationId xmlns:a16="http://schemas.microsoft.com/office/drawing/2014/main" id="{E51F0B86-57F8-A1E1-1668-22370D037AC5}"/>
              </a:ext>
            </a:extLst>
          </p:cNvPr>
          <p:cNvPicPr>
            <a:picLocks noChangeAspect="1"/>
          </p:cNvPicPr>
          <p:nvPr/>
        </p:nvPicPr>
        <p:blipFill>
          <a:blip r:embed="rId2"/>
          <a:stretch>
            <a:fillRect/>
          </a:stretch>
        </p:blipFill>
        <p:spPr>
          <a:xfrm>
            <a:off x="2007113" y="267744"/>
            <a:ext cx="3091700" cy="1758772"/>
          </a:xfrm>
          <a:prstGeom prst="rect">
            <a:avLst/>
          </a:prstGeom>
        </p:spPr>
      </p:pic>
      <p:pic>
        <p:nvPicPr>
          <p:cNvPr id="3" name="Google Shape;367;g20a50df0a0f_0_47">
            <a:extLst>
              <a:ext uri="{FF2B5EF4-FFF2-40B4-BE49-F238E27FC236}">
                <a16:creationId xmlns:a16="http://schemas.microsoft.com/office/drawing/2014/main" id="{8B20594E-AE25-C2BA-9599-6111953F5DA1}"/>
              </a:ext>
            </a:extLst>
          </p:cNvPr>
          <p:cNvPicPr preferRelativeResize="0"/>
          <p:nvPr/>
        </p:nvPicPr>
        <p:blipFill>
          <a:blip r:embed="rId3">
            <a:alphaModFix/>
          </a:blip>
          <a:stretch>
            <a:fillRect/>
          </a:stretch>
        </p:blipFill>
        <p:spPr>
          <a:xfrm>
            <a:off x="1582789" y="1491893"/>
            <a:ext cx="3535074" cy="1850589"/>
          </a:xfrm>
          <a:prstGeom prst="rect">
            <a:avLst/>
          </a:prstGeom>
          <a:noFill/>
          <a:ln w="19050" cap="flat" cmpd="sng">
            <a:solidFill>
              <a:schemeClr val="dk2"/>
            </a:solidFill>
            <a:prstDash val="solid"/>
            <a:round/>
            <a:headEnd type="none" w="sm" len="sm"/>
            <a:tailEnd type="none" w="sm" len="sm"/>
          </a:ln>
        </p:spPr>
      </p:pic>
      <p:pic>
        <p:nvPicPr>
          <p:cNvPr id="4" name="Google Shape;368;g20a50df0a0f_0_47">
            <a:extLst>
              <a:ext uri="{FF2B5EF4-FFF2-40B4-BE49-F238E27FC236}">
                <a16:creationId xmlns:a16="http://schemas.microsoft.com/office/drawing/2014/main" id="{0A604112-F2E3-E710-FD4A-AA9BD8E41A2F}"/>
              </a:ext>
            </a:extLst>
          </p:cNvPr>
          <p:cNvPicPr preferRelativeResize="0"/>
          <p:nvPr/>
        </p:nvPicPr>
        <p:blipFill>
          <a:blip r:embed="rId4">
            <a:alphaModFix/>
          </a:blip>
          <a:stretch>
            <a:fillRect/>
          </a:stretch>
        </p:blipFill>
        <p:spPr>
          <a:xfrm>
            <a:off x="5317917" y="267744"/>
            <a:ext cx="3522735" cy="1850590"/>
          </a:xfrm>
          <a:prstGeom prst="rect">
            <a:avLst/>
          </a:prstGeom>
          <a:noFill/>
          <a:ln w="19050" cap="flat" cmpd="sng">
            <a:solidFill>
              <a:schemeClr val="dk2"/>
            </a:solidFill>
            <a:prstDash val="solid"/>
            <a:round/>
            <a:headEnd type="none" w="sm" len="sm"/>
            <a:tailEnd type="none" w="sm" len="sm"/>
          </a:ln>
        </p:spPr>
      </p:pic>
      <p:pic>
        <p:nvPicPr>
          <p:cNvPr id="11" name="Google Shape;369;g20a50df0a0f_0_47">
            <a:extLst>
              <a:ext uri="{FF2B5EF4-FFF2-40B4-BE49-F238E27FC236}">
                <a16:creationId xmlns:a16="http://schemas.microsoft.com/office/drawing/2014/main" id="{9C556C79-5942-8C8E-DC09-28ABD6308D47}"/>
              </a:ext>
            </a:extLst>
          </p:cNvPr>
          <p:cNvPicPr preferRelativeResize="0"/>
          <p:nvPr/>
        </p:nvPicPr>
        <p:blipFill>
          <a:blip r:embed="rId5">
            <a:alphaModFix/>
          </a:blip>
          <a:stretch>
            <a:fillRect/>
          </a:stretch>
        </p:blipFill>
        <p:spPr>
          <a:xfrm>
            <a:off x="4923175" y="2231946"/>
            <a:ext cx="3675233" cy="1850588"/>
          </a:xfrm>
          <a:prstGeom prst="rect">
            <a:avLst/>
          </a:prstGeom>
          <a:noFill/>
          <a:ln w="19050" cap="flat" cmpd="sng">
            <a:solidFill>
              <a:schemeClr val="dk2"/>
            </a:solidFill>
            <a:prstDash val="solid"/>
            <a:round/>
            <a:headEnd type="none" w="sm" len="sm"/>
            <a:tailEnd type="none" w="sm" len="sm"/>
          </a:ln>
        </p:spPr>
      </p:pic>
      <p:pic>
        <p:nvPicPr>
          <p:cNvPr id="12" name="Google Shape;370;g20a50df0a0f_0_47">
            <a:extLst>
              <a:ext uri="{FF2B5EF4-FFF2-40B4-BE49-F238E27FC236}">
                <a16:creationId xmlns:a16="http://schemas.microsoft.com/office/drawing/2014/main" id="{60FEEACC-239D-A126-6DEE-D0E875692140}"/>
              </a:ext>
            </a:extLst>
          </p:cNvPr>
          <p:cNvPicPr preferRelativeResize="0"/>
          <p:nvPr/>
        </p:nvPicPr>
        <p:blipFill>
          <a:blip r:embed="rId6">
            <a:alphaModFix/>
          </a:blip>
          <a:stretch>
            <a:fillRect/>
          </a:stretch>
        </p:blipFill>
        <p:spPr>
          <a:xfrm>
            <a:off x="244063" y="3116984"/>
            <a:ext cx="3038758" cy="1724651"/>
          </a:xfrm>
          <a:prstGeom prst="rect">
            <a:avLst/>
          </a:prstGeom>
          <a:noFill/>
          <a:ln w="19050" cap="flat" cmpd="sng">
            <a:solidFill>
              <a:schemeClr val="dk2"/>
            </a:solidFill>
            <a:prstDash val="solid"/>
            <a:round/>
            <a:headEnd type="none" w="sm" len="sm"/>
            <a:tailEnd type="none" w="sm" len="sm"/>
          </a:ln>
        </p:spPr>
      </p:pic>
      <p:pic>
        <p:nvPicPr>
          <p:cNvPr id="13" name="Google Shape;371;g20a50df0a0f_0_47">
            <a:extLst>
              <a:ext uri="{FF2B5EF4-FFF2-40B4-BE49-F238E27FC236}">
                <a16:creationId xmlns:a16="http://schemas.microsoft.com/office/drawing/2014/main" id="{33E84DD7-5E84-E232-93A3-054D9241AF4E}"/>
              </a:ext>
            </a:extLst>
          </p:cNvPr>
          <p:cNvPicPr preferRelativeResize="0"/>
          <p:nvPr/>
        </p:nvPicPr>
        <p:blipFill>
          <a:blip r:embed="rId7">
            <a:alphaModFix/>
          </a:blip>
          <a:stretch>
            <a:fillRect/>
          </a:stretch>
        </p:blipFill>
        <p:spPr>
          <a:xfrm>
            <a:off x="3579433" y="3416424"/>
            <a:ext cx="3038759" cy="1727963"/>
          </a:xfrm>
          <a:prstGeom prst="rect">
            <a:avLst/>
          </a:prstGeom>
          <a:noFill/>
          <a:ln w="19050" cap="flat" cmpd="sng">
            <a:solidFill>
              <a:schemeClr val="dk2"/>
            </a:solidFill>
            <a:prstDash val="solid"/>
            <a:round/>
            <a:headEnd type="none" w="sm" len="sm"/>
            <a:tailEnd type="none" w="sm" len="sm"/>
          </a:ln>
        </p:spPr>
      </p:pic>
    </p:spTree>
    <p:extLst>
      <p:ext uri="{BB962C8B-B14F-4D97-AF65-F5344CB8AC3E}">
        <p14:creationId xmlns:p14="http://schemas.microsoft.com/office/powerpoint/2010/main" val="40865231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DC0B5-DE76-1CE7-1F14-15388511EEB5}"/>
            </a:ext>
          </a:extLst>
        </p:cNvPr>
        <p:cNvGrpSpPr/>
        <p:nvPr/>
      </p:nvGrpSpPr>
      <p:grpSpPr>
        <a:xfrm>
          <a:off x="0" y="0"/>
          <a:ext cx="0" cy="0"/>
          <a:chOff x="0" y="0"/>
          <a:chExt cx="0" cy="0"/>
        </a:xfrm>
      </p:grpSpPr>
      <p:pic>
        <p:nvPicPr>
          <p:cNvPr id="5" name="Google Shape;395;g20a50df0a0f_0_60">
            <a:extLst>
              <a:ext uri="{FF2B5EF4-FFF2-40B4-BE49-F238E27FC236}">
                <a16:creationId xmlns:a16="http://schemas.microsoft.com/office/drawing/2014/main" id="{9D8BD580-54AD-B2EF-A5D3-BAB640A687F7}"/>
              </a:ext>
            </a:extLst>
          </p:cNvPr>
          <p:cNvPicPr preferRelativeResize="0"/>
          <p:nvPr/>
        </p:nvPicPr>
        <p:blipFill>
          <a:blip r:embed="rId2">
            <a:alphaModFix/>
          </a:blip>
          <a:stretch>
            <a:fillRect/>
          </a:stretch>
        </p:blipFill>
        <p:spPr>
          <a:xfrm>
            <a:off x="127481" y="228900"/>
            <a:ext cx="2054625" cy="3426938"/>
          </a:xfrm>
          <a:prstGeom prst="rect">
            <a:avLst/>
          </a:prstGeom>
          <a:noFill/>
          <a:ln w="19050" cap="flat" cmpd="sng">
            <a:solidFill>
              <a:schemeClr val="dk2"/>
            </a:solidFill>
            <a:prstDash val="solid"/>
            <a:round/>
            <a:headEnd type="none" w="sm" len="sm"/>
            <a:tailEnd type="none" w="sm" len="sm"/>
          </a:ln>
        </p:spPr>
      </p:pic>
      <p:pic>
        <p:nvPicPr>
          <p:cNvPr id="6" name="Google Shape;396;g20a50df0a0f_0_60">
            <a:extLst>
              <a:ext uri="{FF2B5EF4-FFF2-40B4-BE49-F238E27FC236}">
                <a16:creationId xmlns:a16="http://schemas.microsoft.com/office/drawing/2014/main" id="{A1938D4B-A211-63B1-1FAF-584ABDC4880C}"/>
              </a:ext>
            </a:extLst>
          </p:cNvPr>
          <p:cNvPicPr preferRelativeResize="0"/>
          <p:nvPr/>
        </p:nvPicPr>
        <p:blipFill>
          <a:blip r:embed="rId3">
            <a:alphaModFix/>
          </a:blip>
          <a:stretch>
            <a:fillRect/>
          </a:stretch>
        </p:blipFill>
        <p:spPr>
          <a:xfrm>
            <a:off x="937662" y="3143342"/>
            <a:ext cx="3397294" cy="1852631"/>
          </a:xfrm>
          <a:prstGeom prst="rect">
            <a:avLst/>
          </a:prstGeom>
          <a:noFill/>
          <a:ln w="19050" cap="flat" cmpd="sng">
            <a:solidFill>
              <a:schemeClr val="dk2"/>
            </a:solidFill>
            <a:prstDash val="solid"/>
            <a:round/>
            <a:headEnd type="none" w="sm" len="sm"/>
            <a:tailEnd type="none" w="sm" len="sm"/>
          </a:ln>
        </p:spPr>
      </p:pic>
      <p:pic>
        <p:nvPicPr>
          <p:cNvPr id="7" name="Google Shape;397;g20a50df0a0f_0_60">
            <a:extLst>
              <a:ext uri="{FF2B5EF4-FFF2-40B4-BE49-F238E27FC236}">
                <a16:creationId xmlns:a16="http://schemas.microsoft.com/office/drawing/2014/main" id="{DDB96171-93DA-54E4-E2A8-66CD4AE30853}"/>
              </a:ext>
            </a:extLst>
          </p:cNvPr>
          <p:cNvPicPr preferRelativeResize="0"/>
          <p:nvPr/>
        </p:nvPicPr>
        <p:blipFill>
          <a:blip r:embed="rId4">
            <a:alphaModFix/>
          </a:blip>
          <a:stretch>
            <a:fillRect/>
          </a:stretch>
        </p:blipFill>
        <p:spPr>
          <a:xfrm>
            <a:off x="3416988" y="1389852"/>
            <a:ext cx="2303983" cy="1907493"/>
          </a:xfrm>
          <a:prstGeom prst="rect">
            <a:avLst/>
          </a:prstGeom>
          <a:noFill/>
          <a:ln w="19050" cap="flat" cmpd="sng">
            <a:solidFill>
              <a:schemeClr val="dk2"/>
            </a:solidFill>
            <a:prstDash val="solid"/>
            <a:round/>
            <a:headEnd type="none" w="sm" len="sm"/>
            <a:tailEnd type="none" w="sm" len="sm"/>
          </a:ln>
        </p:spPr>
      </p:pic>
      <p:pic>
        <p:nvPicPr>
          <p:cNvPr id="8" name="Google Shape;398;g20a50df0a0f_0_60">
            <a:extLst>
              <a:ext uri="{FF2B5EF4-FFF2-40B4-BE49-F238E27FC236}">
                <a16:creationId xmlns:a16="http://schemas.microsoft.com/office/drawing/2014/main" id="{17C415E8-AC63-B881-BD9D-08B752A0080A}"/>
              </a:ext>
            </a:extLst>
          </p:cNvPr>
          <p:cNvPicPr preferRelativeResize="0"/>
          <p:nvPr/>
        </p:nvPicPr>
        <p:blipFill>
          <a:blip r:embed="rId5">
            <a:alphaModFix/>
          </a:blip>
          <a:stretch>
            <a:fillRect/>
          </a:stretch>
        </p:blipFill>
        <p:spPr>
          <a:xfrm>
            <a:off x="5347824" y="2433495"/>
            <a:ext cx="2407855" cy="2162083"/>
          </a:xfrm>
          <a:prstGeom prst="rect">
            <a:avLst/>
          </a:prstGeom>
          <a:noFill/>
          <a:ln w="19050" cap="flat" cmpd="sng">
            <a:solidFill>
              <a:schemeClr val="dk2"/>
            </a:solidFill>
            <a:prstDash val="solid"/>
            <a:round/>
            <a:headEnd type="none" w="sm" len="sm"/>
            <a:tailEnd type="none" w="sm" len="sm"/>
          </a:ln>
        </p:spPr>
      </p:pic>
      <p:pic>
        <p:nvPicPr>
          <p:cNvPr id="9" name="Google Shape;399;g20a50df0a0f_0_60">
            <a:extLst>
              <a:ext uri="{FF2B5EF4-FFF2-40B4-BE49-F238E27FC236}">
                <a16:creationId xmlns:a16="http://schemas.microsoft.com/office/drawing/2014/main" id="{BCBFF188-C9EA-D54E-EF18-EFD7BADACB6E}"/>
              </a:ext>
            </a:extLst>
          </p:cNvPr>
          <p:cNvPicPr preferRelativeResize="0"/>
          <p:nvPr/>
        </p:nvPicPr>
        <p:blipFill>
          <a:blip r:embed="rId6">
            <a:alphaModFix/>
          </a:blip>
          <a:stretch>
            <a:fillRect/>
          </a:stretch>
        </p:blipFill>
        <p:spPr>
          <a:xfrm>
            <a:off x="4573673" y="342261"/>
            <a:ext cx="2407854" cy="1600108"/>
          </a:xfrm>
          <a:prstGeom prst="rect">
            <a:avLst/>
          </a:prstGeom>
          <a:noFill/>
          <a:ln w="19050" cap="flat" cmpd="sng">
            <a:solidFill>
              <a:schemeClr val="dk2"/>
            </a:solidFill>
            <a:prstDash val="solid"/>
            <a:round/>
            <a:headEnd type="none" w="sm" len="sm"/>
            <a:tailEnd type="none" w="sm" len="sm"/>
          </a:ln>
        </p:spPr>
      </p:pic>
      <p:pic>
        <p:nvPicPr>
          <p:cNvPr id="14" name="Google Shape;400;g20a50df0a0f_0_60">
            <a:extLst>
              <a:ext uri="{FF2B5EF4-FFF2-40B4-BE49-F238E27FC236}">
                <a16:creationId xmlns:a16="http://schemas.microsoft.com/office/drawing/2014/main" id="{ED8850DC-E059-B5A3-45A2-8D957CFA7566}"/>
              </a:ext>
            </a:extLst>
          </p:cNvPr>
          <p:cNvPicPr preferRelativeResize="0"/>
          <p:nvPr/>
        </p:nvPicPr>
        <p:blipFill>
          <a:blip r:embed="rId7">
            <a:alphaModFix/>
          </a:blip>
          <a:stretch>
            <a:fillRect/>
          </a:stretch>
        </p:blipFill>
        <p:spPr>
          <a:xfrm>
            <a:off x="1560948" y="645357"/>
            <a:ext cx="2630459" cy="1907494"/>
          </a:xfrm>
          <a:prstGeom prst="rect">
            <a:avLst/>
          </a:prstGeom>
          <a:noFill/>
          <a:ln w="19050" cap="flat" cmpd="sng">
            <a:solidFill>
              <a:schemeClr val="dk2"/>
            </a:solidFill>
            <a:prstDash val="solid"/>
            <a:round/>
            <a:headEnd type="none" w="sm" len="sm"/>
            <a:tailEnd type="none" w="sm" len="sm"/>
          </a:ln>
        </p:spPr>
      </p:pic>
    </p:spTree>
    <p:extLst>
      <p:ext uri="{BB962C8B-B14F-4D97-AF65-F5344CB8AC3E}">
        <p14:creationId xmlns:p14="http://schemas.microsoft.com/office/powerpoint/2010/main" val="29925402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50CAE2-9B60-468F-A787-20834269A823}"/>
            </a:ext>
          </a:extLst>
        </p:cNvPr>
        <p:cNvGrpSpPr/>
        <p:nvPr/>
      </p:nvGrpSpPr>
      <p:grpSpPr>
        <a:xfrm>
          <a:off x="0" y="0"/>
          <a:ext cx="0" cy="0"/>
          <a:chOff x="0" y="0"/>
          <a:chExt cx="0" cy="0"/>
        </a:xfrm>
      </p:grpSpPr>
      <p:pic>
        <p:nvPicPr>
          <p:cNvPr id="5" name="Picture 4" descr="A screenshot of a website&#10;&#10;Description automatically generated">
            <a:extLst>
              <a:ext uri="{FF2B5EF4-FFF2-40B4-BE49-F238E27FC236}">
                <a16:creationId xmlns:a16="http://schemas.microsoft.com/office/drawing/2014/main" id="{D2C036DB-2086-BA18-395C-5D52DDD5B8D4}"/>
              </a:ext>
            </a:extLst>
          </p:cNvPr>
          <p:cNvPicPr>
            <a:picLocks noChangeAspect="1"/>
          </p:cNvPicPr>
          <p:nvPr/>
        </p:nvPicPr>
        <p:blipFill>
          <a:blip r:embed="rId2"/>
          <a:srcRect t="34132" b="28446"/>
          <a:stretch/>
        </p:blipFill>
        <p:spPr>
          <a:xfrm>
            <a:off x="2648936" y="2501075"/>
            <a:ext cx="5829300" cy="1363718"/>
          </a:xfrm>
          <a:prstGeom prst="rect">
            <a:avLst/>
          </a:prstGeom>
        </p:spPr>
      </p:pic>
      <p:pic>
        <p:nvPicPr>
          <p:cNvPr id="6" name="Picture 5" descr="A screenshot of a website&#10;&#10;Description automatically generated">
            <a:extLst>
              <a:ext uri="{FF2B5EF4-FFF2-40B4-BE49-F238E27FC236}">
                <a16:creationId xmlns:a16="http://schemas.microsoft.com/office/drawing/2014/main" id="{ABD0C822-7611-70EA-AD17-F2FF7D6B7D53}"/>
              </a:ext>
            </a:extLst>
          </p:cNvPr>
          <p:cNvPicPr>
            <a:picLocks noChangeAspect="1"/>
          </p:cNvPicPr>
          <p:nvPr/>
        </p:nvPicPr>
        <p:blipFill>
          <a:blip r:embed="rId3"/>
          <a:srcRect l="3548" t="1" r="3455" b="66161"/>
          <a:stretch/>
        </p:blipFill>
        <p:spPr>
          <a:xfrm>
            <a:off x="206828" y="1"/>
            <a:ext cx="5421086" cy="1278707"/>
          </a:xfrm>
          <a:prstGeom prst="rect">
            <a:avLst/>
          </a:prstGeom>
        </p:spPr>
      </p:pic>
      <p:pic>
        <p:nvPicPr>
          <p:cNvPr id="7" name="Picture 6" descr="A screenshot of a website&#10;&#10;Description automatically generated">
            <a:extLst>
              <a:ext uri="{FF2B5EF4-FFF2-40B4-BE49-F238E27FC236}">
                <a16:creationId xmlns:a16="http://schemas.microsoft.com/office/drawing/2014/main" id="{DE48AF37-2D4C-893D-5401-0768888BAA74}"/>
              </a:ext>
            </a:extLst>
          </p:cNvPr>
          <p:cNvPicPr>
            <a:picLocks noChangeAspect="1"/>
          </p:cNvPicPr>
          <p:nvPr/>
        </p:nvPicPr>
        <p:blipFill>
          <a:blip r:embed="rId3"/>
          <a:srcRect l="3711" t="66648" r="3292"/>
          <a:stretch/>
        </p:blipFill>
        <p:spPr>
          <a:xfrm>
            <a:off x="1262743" y="1278707"/>
            <a:ext cx="5421086" cy="1260336"/>
          </a:xfrm>
          <a:prstGeom prst="rect">
            <a:avLst/>
          </a:prstGeom>
        </p:spPr>
      </p:pic>
      <p:pic>
        <p:nvPicPr>
          <p:cNvPr id="8" name="Picture 7" descr="A close-up of a person's face&#10;&#10;Description automatically generated">
            <a:extLst>
              <a:ext uri="{FF2B5EF4-FFF2-40B4-BE49-F238E27FC236}">
                <a16:creationId xmlns:a16="http://schemas.microsoft.com/office/drawing/2014/main" id="{D8C748E8-FE9E-21E9-2BFF-BBF86D2FF088}"/>
              </a:ext>
            </a:extLst>
          </p:cNvPr>
          <p:cNvPicPr>
            <a:picLocks noChangeAspect="1"/>
          </p:cNvPicPr>
          <p:nvPr/>
        </p:nvPicPr>
        <p:blipFill>
          <a:blip r:embed="rId4"/>
          <a:srcRect b="7011"/>
          <a:stretch/>
        </p:blipFill>
        <p:spPr>
          <a:xfrm>
            <a:off x="480477" y="3779782"/>
            <a:ext cx="5829300" cy="1363718"/>
          </a:xfrm>
          <a:prstGeom prst="rect">
            <a:avLst/>
          </a:prstGeom>
        </p:spPr>
      </p:pic>
      <p:sp>
        <p:nvSpPr>
          <p:cNvPr id="9" name="TextBox 8">
            <a:extLst>
              <a:ext uri="{FF2B5EF4-FFF2-40B4-BE49-F238E27FC236}">
                <a16:creationId xmlns:a16="http://schemas.microsoft.com/office/drawing/2014/main" id="{0933F107-D31A-D047-F26C-CE1E1AC8CA33}"/>
              </a:ext>
            </a:extLst>
          </p:cNvPr>
          <p:cNvSpPr txBox="1"/>
          <p:nvPr/>
        </p:nvSpPr>
        <p:spPr>
          <a:xfrm>
            <a:off x="5780599" y="131937"/>
            <a:ext cx="3232744" cy="732508"/>
          </a:xfrm>
          <a:prstGeom prst="rect">
            <a:avLst/>
          </a:prstGeom>
          <a:noFill/>
        </p:spPr>
        <p:txBody>
          <a:bodyPr wrap="square" rtlCol="0">
            <a:spAutoFit/>
          </a:bodyPr>
          <a:lstStyle/>
          <a:p>
            <a:r>
              <a:rPr lang="en-GB" sz="1600" b="1" dirty="0">
                <a:solidFill>
                  <a:srgbClr val="183C76"/>
                </a:solidFill>
                <a:latin typeface="Calibri"/>
                <a:cs typeface="Calibri"/>
              </a:rPr>
              <a:t>Spotlight on data stewards series</a:t>
            </a:r>
            <a:br>
              <a:rPr lang="en-GB" sz="1600" b="1" dirty="0">
                <a:solidFill>
                  <a:schemeClr val="accent4"/>
                </a:solidFill>
                <a:latin typeface="Calibri"/>
                <a:cs typeface="Calibri"/>
              </a:rPr>
            </a:br>
            <a:r>
              <a:rPr lang="en-GB" sz="1280" dirty="0">
                <a:solidFill>
                  <a:schemeClr val="tx1"/>
                </a:solidFill>
                <a:latin typeface="Calibri"/>
                <a:cs typeface="Calibri"/>
                <a:hlinkClick r:id="rId5">
                  <a:extLst>
                    <a:ext uri="{A12FA001-AC4F-418D-AE19-62706E023703}">
                      <ahyp:hlinkClr xmlns:ahyp="http://schemas.microsoft.com/office/drawing/2018/hyperlinkcolor" val="tx"/>
                    </a:ext>
                  </a:extLst>
                </a:hlinkClick>
              </a:rPr>
              <a:t>https://tdcc.nl/dsig/spotlight-on-data-stewards</a:t>
            </a:r>
            <a:r>
              <a:rPr lang="en-GB" sz="1280" dirty="0">
                <a:solidFill>
                  <a:schemeClr val="tx1"/>
                </a:solidFill>
                <a:latin typeface="Calibri"/>
                <a:cs typeface="Calibri"/>
              </a:rPr>
              <a:t> </a:t>
            </a:r>
            <a:endParaRPr lang="en-GB" sz="1280" dirty="0">
              <a:solidFill>
                <a:schemeClr val="tx1"/>
              </a:solidFill>
              <a:latin typeface="Calibri" panose="020F0502020204030204" pitchFamily="34" charset="0"/>
              <a:cs typeface="Calibri" panose="020F0502020204030204" pitchFamily="34" charset="0"/>
            </a:endParaRPr>
          </a:p>
        </p:txBody>
      </p:sp>
      <p:pic>
        <p:nvPicPr>
          <p:cNvPr id="2050" name="Picture 2">
            <a:extLst>
              <a:ext uri="{FF2B5EF4-FFF2-40B4-BE49-F238E27FC236}">
                <a16:creationId xmlns:a16="http://schemas.microsoft.com/office/drawing/2014/main" id="{A6FE12AB-D558-9C3B-870B-579C168F5E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1682" y="1290915"/>
            <a:ext cx="1008062" cy="913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4614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0A5BCCD-B34B-D4C3-3C44-46BA6AF883B3}"/>
              </a:ext>
            </a:extLst>
          </p:cNvPr>
          <p:cNvSpPr txBox="1"/>
          <p:nvPr/>
        </p:nvSpPr>
        <p:spPr>
          <a:xfrm>
            <a:off x="208071" y="4751870"/>
            <a:ext cx="6838122" cy="307777"/>
          </a:xfrm>
          <a:prstGeom prst="rect">
            <a:avLst/>
          </a:prstGeom>
          <a:noFill/>
        </p:spPr>
        <p:txBody>
          <a:bodyPr wrap="square" rtlCol="0">
            <a:spAutoFit/>
          </a:bodyPr>
          <a:lstStyle/>
          <a:p>
            <a:r>
              <a:rPr lang="en-GB" dirty="0">
                <a:solidFill>
                  <a:schemeClr val="tx1"/>
                </a:solidFill>
                <a:latin typeface="Calibri" panose="020F0502020204030204" pitchFamily="34" charset="0"/>
                <a:cs typeface="Calibri" panose="020F0502020204030204" pitchFamily="34" charset="0"/>
              </a:rPr>
              <a:t>Welcome to join the next DSIG meeting: </a:t>
            </a:r>
            <a:r>
              <a:rPr lang="en-GB" dirty="0">
                <a:solidFill>
                  <a:schemeClr val="accent1"/>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Agenda</a:t>
            </a:r>
            <a:r>
              <a:rPr lang="en-GB" dirty="0">
                <a:solidFill>
                  <a:schemeClr val="tx1"/>
                </a:solidFill>
                <a:latin typeface="Calibri" panose="020F0502020204030204" pitchFamily="34" charset="0"/>
                <a:cs typeface="Calibri" panose="020F0502020204030204" pitchFamily="34" charset="0"/>
              </a:rPr>
              <a:t> &amp; </a:t>
            </a:r>
            <a:r>
              <a:rPr lang="en-GB" u="sng" dirty="0">
                <a:solidFill>
                  <a:schemeClr val="accent1"/>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Registration</a:t>
            </a:r>
            <a:r>
              <a:rPr lang="en-GB" dirty="0">
                <a:solidFill>
                  <a:schemeClr val="tx1"/>
                </a:solidFill>
                <a:latin typeface="Calibri" panose="020F0502020204030204" pitchFamily="34" charset="0"/>
                <a:cs typeface="Calibri" panose="020F0502020204030204" pitchFamily="34" charset="0"/>
              </a:rPr>
              <a:t> (hosted by TDCC-NES) </a:t>
            </a:r>
          </a:p>
        </p:txBody>
      </p:sp>
      <p:pic>
        <p:nvPicPr>
          <p:cNvPr id="4" name="Picture 3">
            <a:extLst>
              <a:ext uri="{FF2B5EF4-FFF2-40B4-BE49-F238E27FC236}">
                <a16:creationId xmlns:a16="http://schemas.microsoft.com/office/drawing/2014/main" id="{29749D35-2E9B-5001-D6F9-923A77782789}"/>
              </a:ext>
            </a:extLst>
          </p:cNvPr>
          <p:cNvPicPr>
            <a:picLocks noChangeAspect="1"/>
          </p:cNvPicPr>
          <p:nvPr/>
        </p:nvPicPr>
        <p:blipFill>
          <a:blip r:embed="rId4"/>
          <a:stretch>
            <a:fillRect/>
          </a:stretch>
        </p:blipFill>
        <p:spPr>
          <a:xfrm>
            <a:off x="208071" y="389940"/>
            <a:ext cx="8727857" cy="2062315"/>
          </a:xfrm>
          <a:prstGeom prst="rect">
            <a:avLst/>
          </a:prstGeom>
        </p:spPr>
      </p:pic>
      <p:pic>
        <p:nvPicPr>
          <p:cNvPr id="1026" name="Picture 2" descr="Essential elements of a research commons">
            <a:extLst>
              <a:ext uri="{FF2B5EF4-FFF2-40B4-BE49-F238E27FC236}">
                <a16:creationId xmlns:a16="http://schemas.microsoft.com/office/drawing/2014/main" id="{3360A57F-B0C8-A240-32FF-51EC988E73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8071" y="2535423"/>
            <a:ext cx="2899094" cy="215982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person holding a green piece of paper&#10;&#10;AI-generated content may be incorrect.">
            <a:extLst>
              <a:ext uri="{FF2B5EF4-FFF2-40B4-BE49-F238E27FC236}">
                <a16:creationId xmlns:a16="http://schemas.microsoft.com/office/drawing/2014/main" id="{CF8BACE6-1730-F239-977F-95419619CF78}"/>
              </a:ext>
            </a:extLst>
          </p:cNvPr>
          <p:cNvPicPr>
            <a:picLocks noChangeAspect="1"/>
          </p:cNvPicPr>
          <p:nvPr/>
        </p:nvPicPr>
        <p:blipFill>
          <a:blip r:embed="rId6"/>
          <a:stretch>
            <a:fillRect/>
          </a:stretch>
        </p:blipFill>
        <p:spPr>
          <a:xfrm>
            <a:off x="4454709" y="2552576"/>
            <a:ext cx="4481219" cy="1584614"/>
          </a:xfrm>
          <a:prstGeom prst="rect">
            <a:avLst/>
          </a:prstGeom>
        </p:spPr>
      </p:pic>
      <p:pic>
        <p:nvPicPr>
          <p:cNvPr id="1028" name="Picture 4">
            <a:extLst>
              <a:ext uri="{FF2B5EF4-FFF2-40B4-BE49-F238E27FC236}">
                <a16:creationId xmlns:a16="http://schemas.microsoft.com/office/drawing/2014/main" id="{714E7EDC-B093-6B2F-3534-5F0FA97F04A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49726" y="2585180"/>
            <a:ext cx="539920" cy="40595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a:extLst>
              <a:ext uri="{FF2B5EF4-FFF2-40B4-BE49-F238E27FC236}">
                <a16:creationId xmlns:a16="http://schemas.microsoft.com/office/drawing/2014/main" id="{212107ED-74A3-E720-335E-1BB58D0D0C8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28437" y="2585180"/>
            <a:ext cx="539920" cy="405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8CBD8DBB-B24F-577C-D824-87D32B4E8D45}"/>
              </a:ext>
            </a:extLst>
          </p:cNvPr>
          <p:cNvSpPr txBox="1"/>
          <p:nvPr/>
        </p:nvSpPr>
        <p:spPr>
          <a:xfrm>
            <a:off x="4454709" y="4169795"/>
            <a:ext cx="4788131" cy="307777"/>
          </a:xfrm>
          <a:prstGeom prst="rect">
            <a:avLst/>
          </a:prstGeom>
          <a:noFill/>
        </p:spPr>
        <p:txBody>
          <a:bodyPr wrap="square" rtlCol="0">
            <a:spAutoFit/>
          </a:bodyPr>
          <a:lstStyle/>
          <a:p>
            <a:r>
              <a:rPr lang="en-GB" dirty="0">
                <a:latin typeface="Calibri" panose="020F0502020204030204" pitchFamily="34" charset="0"/>
                <a:cs typeface="Calibri" panose="020F0502020204030204" pitchFamily="34" charset="0"/>
                <a:hlinkClick r:id="rId8"/>
              </a:rPr>
              <a:t>https://www.rd-alliance.org/about/</a:t>
            </a:r>
            <a:r>
              <a:rPr lang="en-GB" dirty="0">
                <a:latin typeface="Calibri" panose="020F0502020204030204" pitchFamily="34" charset="0"/>
                <a:cs typeface="Calibri" panose="020F0502020204030204" pitchFamily="34" charset="0"/>
              </a:rPr>
              <a:t> + </a:t>
            </a:r>
            <a:r>
              <a:rPr lang="en-GB" dirty="0">
                <a:latin typeface="Calibri" panose="020F0502020204030204" pitchFamily="34" charset="0"/>
                <a:cs typeface="Calibri" panose="020F0502020204030204" pitchFamily="34" charset="0"/>
                <a:hlinkClick r:id="rId9"/>
              </a:rPr>
              <a:t>RDA for newcomers</a:t>
            </a:r>
            <a:endParaRPr lang="en-GB" dirty="0">
              <a:latin typeface="Calibri" panose="020F0502020204030204" pitchFamily="34" charset="0"/>
              <a:cs typeface="Calibri" panose="020F0502020204030204" pitchFamily="34" charset="0"/>
            </a:endParaRPr>
          </a:p>
        </p:txBody>
      </p:sp>
      <p:pic>
        <p:nvPicPr>
          <p:cNvPr id="12" name="Google Shape;144;p27">
            <a:extLst>
              <a:ext uri="{FF2B5EF4-FFF2-40B4-BE49-F238E27FC236}">
                <a16:creationId xmlns:a16="http://schemas.microsoft.com/office/drawing/2014/main" id="{C249AB5B-71F9-1772-FFD5-8583E1BC74C3}"/>
              </a:ext>
            </a:extLst>
          </p:cNvPr>
          <p:cNvPicPr/>
          <p:nvPr/>
        </p:nvPicPr>
        <p:blipFill>
          <a:blip r:embed="rId10"/>
          <a:srcRect t="3952"/>
          <a:stretch>
            <a:fillRect/>
          </a:stretch>
        </p:blipFill>
        <p:spPr>
          <a:xfrm>
            <a:off x="2371036" y="2501099"/>
            <a:ext cx="2022544" cy="2216447"/>
          </a:xfrm>
          <a:prstGeom prst="rect">
            <a:avLst/>
          </a:prstGeom>
          <a:noFill/>
          <a:ln w="0">
            <a:noFill/>
          </a:ln>
        </p:spPr>
      </p:pic>
    </p:spTree>
    <p:extLst>
      <p:ext uri="{BB962C8B-B14F-4D97-AF65-F5344CB8AC3E}">
        <p14:creationId xmlns:p14="http://schemas.microsoft.com/office/powerpoint/2010/main" val="19860048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249;p32">
            <a:extLst>
              <a:ext uri="{FF2B5EF4-FFF2-40B4-BE49-F238E27FC236}">
                <a16:creationId xmlns:a16="http://schemas.microsoft.com/office/drawing/2014/main" id="{661A6088-16E9-5022-62D5-93D81BD45620}"/>
              </a:ext>
            </a:extLst>
          </p:cNvPr>
          <p:cNvPicPr preferRelativeResize="0"/>
          <p:nvPr/>
        </p:nvPicPr>
        <p:blipFill>
          <a:blip r:embed="rId2">
            <a:alphaModFix/>
          </a:blip>
          <a:stretch>
            <a:fillRect/>
          </a:stretch>
        </p:blipFill>
        <p:spPr>
          <a:xfrm>
            <a:off x="397426" y="495300"/>
            <a:ext cx="5108024" cy="4030649"/>
          </a:xfrm>
          <a:prstGeom prst="rect">
            <a:avLst/>
          </a:prstGeom>
          <a:noFill/>
          <a:ln>
            <a:noFill/>
          </a:ln>
        </p:spPr>
      </p:pic>
      <p:pic>
        <p:nvPicPr>
          <p:cNvPr id="7" name="Picture 6" descr="A screenshot of a phone&#10;&#10;AI-generated content may be incorrect.">
            <a:extLst>
              <a:ext uri="{FF2B5EF4-FFF2-40B4-BE49-F238E27FC236}">
                <a16:creationId xmlns:a16="http://schemas.microsoft.com/office/drawing/2014/main" id="{C9402C63-AA66-540B-F705-19D5592C2232}"/>
              </a:ext>
            </a:extLst>
          </p:cNvPr>
          <p:cNvPicPr>
            <a:picLocks noChangeAspect="1"/>
          </p:cNvPicPr>
          <p:nvPr/>
        </p:nvPicPr>
        <p:blipFill>
          <a:blip r:embed="rId3"/>
          <a:stretch>
            <a:fillRect/>
          </a:stretch>
        </p:blipFill>
        <p:spPr>
          <a:xfrm>
            <a:off x="5736468" y="2432478"/>
            <a:ext cx="3130452" cy="1185863"/>
          </a:xfrm>
          <a:prstGeom prst="rect">
            <a:avLst/>
          </a:prstGeom>
        </p:spPr>
      </p:pic>
      <p:sp>
        <p:nvSpPr>
          <p:cNvPr id="8" name="TextBox 7">
            <a:extLst>
              <a:ext uri="{FF2B5EF4-FFF2-40B4-BE49-F238E27FC236}">
                <a16:creationId xmlns:a16="http://schemas.microsoft.com/office/drawing/2014/main" id="{150D1ADC-EE43-EAF1-1BBA-111F5C5200C3}"/>
              </a:ext>
            </a:extLst>
          </p:cNvPr>
          <p:cNvSpPr txBox="1"/>
          <p:nvPr/>
        </p:nvSpPr>
        <p:spPr>
          <a:xfrm>
            <a:off x="5659349" y="3765217"/>
            <a:ext cx="2974658" cy="484748"/>
          </a:xfrm>
          <a:prstGeom prst="rect">
            <a:avLst/>
          </a:prstGeom>
          <a:noFill/>
        </p:spPr>
        <p:txBody>
          <a:bodyPr wrap="square" rtlCol="0">
            <a:spAutoFit/>
          </a:bodyPr>
          <a:lstStyle/>
          <a:p>
            <a:r>
              <a:rPr lang="en-GB" sz="1275" dirty="0">
                <a:solidFill>
                  <a:schemeClr val="tx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Research Data Alliance: Professionalising Data Stewards Interest Group</a:t>
            </a:r>
            <a:endParaRPr lang="en-GB" sz="1275" dirty="0">
              <a:solidFill>
                <a:schemeClr val="tx1"/>
              </a:solidFill>
              <a:latin typeface="Calibri" panose="020F0502020204030204" pitchFamily="34" charset="0"/>
              <a:cs typeface="Calibri" panose="020F0502020204030204" pitchFamily="34" charset="0"/>
            </a:endParaRPr>
          </a:p>
        </p:txBody>
      </p:sp>
      <p:pic>
        <p:nvPicPr>
          <p:cNvPr id="12" name="Picture 11" descr="A screenshot of a website&#10;&#10;AI-generated content may be incorrect.">
            <a:extLst>
              <a:ext uri="{FF2B5EF4-FFF2-40B4-BE49-F238E27FC236}">
                <a16:creationId xmlns:a16="http://schemas.microsoft.com/office/drawing/2014/main" id="{5CB65D07-A7EF-E66F-E3A1-136C7BDB2F37}"/>
              </a:ext>
            </a:extLst>
          </p:cNvPr>
          <p:cNvPicPr>
            <a:picLocks noChangeAspect="1"/>
          </p:cNvPicPr>
          <p:nvPr/>
        </p:nvPicPr>
        <p:blipFill>
          <a:blip r:embed="rId5"/>
          <a:stretch>
            <a:fillRect/>
          </a:stretch>
        </p:blipFill>
        <p:spPr>
          <a:xfrm>
            <a:off x="5659349" y="495300"/>
            <a:ext cx="3284690" cy="1875029"/>
          </a:xfrm>
          <a:prstGeom prst="rect">
            <a:avLst/>
          </a:prstGeom>
        </p:spPr>
      </p:pic>
    </p:spTree>
    <p:extLst>
      <p:ext uri="{BB962C8B-B14F-4D97-AF65-F5344CB8AC3E}">
        <p14:creationId xmlns:p14="http://schemas.microsoft.com/office/powerpoint/2010/main" val="22943112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Text&#10;&#10;Description automatically generated">
            <a:extLst>
              <a:ext uri="{FF2B5EF4-FFF2-40B4-BE49-F238E27FC236}">
                <a16:creationId xmlns:a16="http://schemas.microsoft.com/office/drawing/2014/main" id="{7A3A061C-3CCF-F432-88EB-96AFEE360877}"/>
              </a:ext>
            </a:extLst>
          </p:cNvPr>
          <p:cNvPicPr>
            <a:picLocks noChangeAspect="1"/>
          </p:cNvPicPr>
          <p:nvPr/>
        </p:nvPicPr>
        <p:blipFill>
          <a:blip r:embed="rId2"/>
          <a:stretch>
            <a:fillRect/>
          </a:stretch>
        </p:blipFill>
        <p:spPr>
          <a:xfrm>
            <a:off x="347509" y="1284328"/>
            <a:ext cx="3789413" cy="1593151"/>
          </a:xfrm>
          <a:prstGeom prst="rect">
            <a:avLst/>
          </a:prstGeom>
        </p:spPr>
      </p:pic>
      <p:pic>
        <p:nvPicPr>
          <p:cNvPr id="5" name="Picture 5">
            <a:extLst>
              <a:ext uri="{FF2B5EF4-FFF2-40B4-BE49-F238E27FC236}">
                <a16:creationId xmlns:a16="http://schemas.microsoft.com/office/drawing/2014/main" id="{BADC11B6-028B-365D-A3E6-DE6D1FE3CD35}"/>
              </a:ext>
            </a:extLst>
          </p:cNvPr>
          <p:cNvPicPr>
            <a:picLocks noChangeAspect="1"/>
          </p:cNvPicPr>
          <p:nvPr/>
        </p:nvPicPr>
        <p:blipFill>
          <a:blip r:embed="rId3"/>
          <a:stretch>
            <a:fillRect/>
          </a:stretch>
        </p:blipFill>
        <p:spPr>
          <a:xfrm>
            <a:off x="379770" y="750826"/>
            <a:ext cx="1812209" cy="466334"/>
          </a:xfrm>
          <a:prstGeom prst="rect">
            <a:avLst/>
          </a:prstGeom>
        </p:spPr>
      </p:pic>
      <p:pic>
        <p:nvPicPr>
          <p:cNvPr id="6" name="Picture 6" descr="Graphical user interface, text, application&#10;&#10;Description automatically generated">
            <a:extLst>
              <a:ext uri="{FF2B5EF4-FFF2-40B4-BE49-F238E27FC236}">
                <a16:creationId xmlns:a16="http://schemas.microsoft.com/office/drawing/2014/main" id="{7135B2DC-76F1-87A9-D830-0614B951377E}"/>
              </a:ext>
            </a:extLst>
          </p:cNvPr>
          <p:cNvPicPr>
            <a:picLocks noChangeAspect="1"/>
          </p:cNvPicPr>
          <p:nvPr/>
        </p:nvPicPr>
        <p:blipFill>
          <a:blip r:embed="rId4"/>
          <a:stretch>
            <a:fillRect/>
          </a:stretch>
        </p:blipFill>
        <p:spPr>
          <a:xfrm>
            <a:off x="5357353" y="361410"/>
            <a:ext cx="3706453" cy="4711040"/>
          </a:xfrm>
          <a:prstGeom prst="rect">
            <a:avLst/>
          </a:prstGeom>
        </p:spPr>
      </p:pic>
      <p:sp>
        <p:nvSpPr>
          <p:cNvPr id="9" name="TextBox 8">
            <a:extLst>
              <a:ext uri="{FF2B5EF4-FFF2-40B4-BE49-F238E27FC236}">
                <a16:creationId xmlns:a16="http://schemas.microsoft.com/office/drawing/2014/main" id="{6D8810BB-0821-9D12-DF35-8C8EE0A4D049}"/>
              </a:ext>
            </a:extLst>
          </p:cNvPr>
          <p:cNvSpPr txBox="1"/>
          <p:nvPr/>
        </p:nvSpPr>
        <p:spPr>
          <a:xfrm>
            <a:off x="379770" y="4392674"/>
            <a:ext cx="4879489" cy="4862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80" dirty="0">
                <a:solidFill>
                  <a:schemeClr val="tx1"/>
                </a:solidFill>
                <a:latin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https://eosc.eu/advisory-groups/data-stewardship-curricula-and-career-paths</a:t>
            </a:r>
            <a:r>
              <a:rPr lang="en-US" sz="1280" dirty="0">
                <a:solidFill>
                  <a:schemeClr val="tx1"/>
                </a:solidFill>
                <a:latin typeface="Calibri" panose="020F0502020204030204" pitchFamily="34" charset="0"/>
                <a:cs typeface="Calibri" panose="020F0502020204030204" pitchFamily="34" charset="0"/>
              </a:rPr>
              <a:t> </a:t>
            </a:r>
          </a:p>
        </p:txBody>
      </p:sp>
      <p:sp>
        <p:nvSpPr>
          <p:cNvPr id="8" name="Tijdelijke aanduiding voor dianummer 3">
            <a:extLst>
              <a:ext uri="{FF2B5EF4-FFF2-40B4-BE49-F238E27FC236}">
                <a16:creationId xmlns:a16="http://schemas.microsoft.com/office/drawing/2014/main" id="{E2DAFA51-9075-3CD7-2E15-CE8BB352A967}"/>
              </a:ext>
            </a:extLst>
          </p:cNvPr>
          <p:cNvSpPr txBox="1">
            <a:spLocks/>
          </p:cNvSpPr>
          <p:nvPr/>
        </p:nvSpPr>
        <p:spPr>
          <a:xfrm>
            <a:off x="0" y="4829175"/>
            <a:ext cx="434975" cy="215900"/>
          </a:xfrm>
          <a:prstGeom prst="rect">
            <a:avLst/>
          </a:prstGeom>
          <a:noFill/>
          <a:ln>
            <a:noFill/>
          </a:ln>
        </p:spPr>
        <p:txBody>
          <a:bodyPr spcFirstLastPara="1" wrap="square" lIns="45700" tIns="45700" rIns="45700" bIns="45700" anchor="ctr" anchorCtr="0">
            <a:sp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1pPr>
            <a:lvl2pPr marL="0" marR="0" lvl="1"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2pPr>
            <a:lvl3pPr marL="0" marR="0" lvl="2"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3pPr>
            <a:lvl4pPr marL="0" marR="0" lvl="3"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4pPr>
            <a:lvl5pPr marL="0" marR="0" lvl="4"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5pPr>
            <a:lvl6pPr marL="0" marR="0" lvl="5"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6pPr>
            <a:lvl7pPr marL="0" marR="0" lvl="6"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7pPr>
            <a:lvl8pPr marL="0" marR="0" lvl="7"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8pPr>
            <a:lvl9pPr marL="0" marR="0" lvl="8" indent="0" algn="l" rtl="0">
              <a:lnSpc>
                <a:spcPct val="100000"/>
              </a:lnSpc>
              <a:spcBef>
                <a:spcPts val="0"/>
              </a:spcBef>
              <a:spcAft>
                <a:spcPts val="0"/>
              </a:spcAft>
              <a:buClr>
                <a:srgbClr val="FFFFFF"/>
              </a:buClr>
              <a:buSzPts val="800"/>
              <a:buFont typeface="Calibri"/>
              <a:buNone/>
              <a:defRPr sz="800" b="0" i="0" u="none" strike="noStrike" cap="none">
                <a:solidFill>
                  <a:srgbClr val="FFFFFF"/>
                </a:solidFill>
                <a:latin typeface="Arial"/>
                <a:ea typeface="Arial"/>
                <a:cs typeface="Arial"/>
                <a:sym typeface="Arial"/>
              </a:defRPr>
            </a:lvl9pPr>
          </a:lstStyle>
          <a:p>
            <a:fld id="{00000000-1234-1234-1234-123412341234}" type="slidenum">
              <a:rPr lang="en-US" smtClean="0"/>
              <a:pPr/>
              <a:t>38</a:t>
            </a:fld>
            <a:endParaRPr lang="en-US">
              <a:latin typeface="Calibri"/>
              <a:ea typeface="Calibri"/>
              <a:cs typeface="Calibri"/>
              <a:sym typeface="Calibri"/>
            </a:endParaRPr>
          </a:p>
        </p:txBody>
      </p:sp>
      <p:sp>
        <p:nvSpPr>
          <p:cNvPr id="3" name="Pijl links 2">
            <a:extLst>
              <a:ext uri="{FF2B5EF4-FFF2-40B4-BE49-F238E27FC236}">
                <a16:creationId xmlns:a16="http://schemas.microsoft.com/office/drawing/2014/main" id="{08747249-711B-C3DD-BF0B-59278E078279}"/>
              </a:ext>
            </a:extLst>
          </p:cNvPr>
          <p:cNvSpPr/>
          <p:nvPr/>
        </p:nvSpPr>
        <p:spPr>
          <a:xfrm>
            <a:off x="4366054" y="2454548"/>
            <a:ext cx="881449" cy="19803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41807269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a:extLst>
            <a:ext uri="{FF2B5EF4-FFF2-40B4-BE49-F238E27FC236}">
              <a16:creationId xmlns:a16="http://schemas.microsoft.com/office/drawing/2014/main" id="{F216B294-53D3-430E-E021-76A587BB6C5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68AFAB62-BB48-46F5-4D54-D3BCF1623CEB}"/>
              </a:ext>
            </a:extLst>
          </p:cNvPr>
          <p:cNvSpPr txBox="1"/>
          <p:nvPr/>
        </p:nvSpPr>
        <p:spPr>
          <a:xfrm>
            <a:off x="695018" y="1581064"/>
            <a:ext cx="7753964" cy="646331"/>
          </a:xfrm>
          <a:prstGeom prst="rect">
            <a:avLst/>
          </a:prstGeom>
          <a:noFill/>
        </p:spPr>
        <p:txBody>
          <a:bodyPr wrap="square">
            <a:spAutoFit/>
          </a:bodyPr>
          <a:lstStyle/>
          <a:p>
            <a:r>
              <a:rPr lang="en-GB" sz="3600" b="1" dirty="0">
                <a:latin typeface="Calibri" panose="020F0502020204030204" pitchFamily="34" charset="0"/>
                <a:cs typeface="Calibri" panose="020F0502020204030204" pitchFamily="34" charset="0"/>
              </a:rPr>
              <a:t>Part 5 – Reach out (to each other) </a:t>
            </a:r>
          </a:p>
        </p:txBody>
      </p:sp>
    </p:spTree>
    <p:extLst>
      <p:ext uri="{BB962C8B-B14F-4D97-AF65-F5344CB8AC3E}">
        <p14:creationId xmlns:p14="http://schemas.microsoft.com/office/powerpoint/2010/main" val="2423748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371FA-1D72-6A05-FE58-0D0B8A6115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AC6524-569C-0386-9519-9FA6D92AFF5D}"/>
              </a:ext>
            </a:extLst>
          </p:cNvPr>
          <p:cNvSpPr>
            <a:spLocks noGrp="1"/>
          </p:cNvSpPr>
          <p:nvPr>
            <p:ph type="title"/>
          </p:nvPr>
        </p:nvSpPr>
        <p:spPr/>
        <p:txBody>
          <a:bodyPr/>
          <a:lstStyle/>
          <a:p>
            <a:r>
              <a:rPr lang="en-GB" dirty="0"/>
              <a:t>Introduction - </a:t>
            </a:r>
            <a:r>
              <a:rPr lang="en-GB" dirty="0">
                <a:solidFill>
                  <a:srgbClr val="FFC000"/>
                </a:solidFill>
              </a:rPr>
              <a:t>About me</a:t>
            </a:r>
          </a:p>
        </p:txBody>
      </p:sp>
      <p:sp>
        <p:nvSpPr>
          <p:cNvPr id="3" name="Text Placeholder 2">
            <a:extLst>
              <a:ext uri="{FF2B5EF4-FFF2-40B4-BE49-F238E27FC236}">
                <a16:creationId xmlns:a16="http://schemas.microsoft.com/office/drawing/2014/main" id="{ECBC5717-0396-8838-3A2D-5F289FD88B9B}"/>
              </a:ext>
            </a:extLst>
          </p:cNvPr>
          <p:cNvSpPr>
            <a:spLocks noGrp="1"/>
          </p:cNvSpPr>
          <p:nvPr>
            <p:ph type="body" idx="1"/>
          </p:nvPr>
        </p:nvSpPr>
        <p:spPr>
          <a:xfrm>
            <a:off x="311700" y="1152475"/>
            <a:ext cx="8520600" cy="3669557"/>
          </a:xfrm>
        </p:spPr>
        <p:txBody>
          <a:bodyPr>
            <a:normAutofit/>
          </a:bodyPr>
          <a:lstStyle/>
          <a:p>
            <a:pPr>
              <a:buNone/>
            </a:pPr>
            <a:r>
              <a:rPr lang="en-GB" dirty="0"/>
              <a:t>Involved in:</a:t>
            </a:r>
          </a:p>
          <a:p>
            <a:pPr>
              <a:buFont typeface="Arial" panose="020B0604020202020204" pitchFamily="34" charset="0"/>
              <a:buChar char="•"/>
            </a:pPr>
            <a:r>
              <a:rPr lang="en-GB" b="1" dirty="0"/>
              <a:t>National - Health-RI</a:t>
            </a:r>
            <a:r>
              <a:rPr lang="en-GB" dirty="0"/>
              <a:t>: as </a:t>
            </a:r>
            <a:r>
              <a:rPr lang="en-GB" i="1" dirty="0"/>
              <a:t>FAIR data expert</a:t>
            </a:r>
            <a:r>
              <a:rPr lang="en-GB" dirty="0"/>
              <a:t>, shaping national infrastructure for FAIR data and services</a:t>
            </a:r>
          </a:p>
          <a:p>
            <a:pPr>
              <a:buFont typeface="Arial" panose="020B0604020202020204" pitchFamily="34" charset="0"/>
              <a:buChar char="•"/>
            </a:pPr>
            <a:r>
              <a:rPr lang="en-GB" b="1" dirty="0"/>
              <a:t>National - ELIXIR-NL</a:t>
            </a:r>
            <a:r>
              <a:rPr lang="en-GB" dirty="0"/>
              <a:t>: coordination of data stewardship activities and training</a:t>
            </a:r>
          </a:p>
          <a:p>
            <a:pPr>
              <a:buFont typeface="Arial" panose="020B0604020202020204" pitchFamily="34" charset="0"/>
              <a:buChar char="•"/>
            </a:pPr>
            <a:r>
              <a:rPr lang="en-GB" b="1" dirty="0"/>
              <a:t>National and beyond - DSIG</a:t>
            </a:r>
            <a:r>
              <a:rPr lang="en-GB" dirty="0"/>
              <a:t>, Data Stewards Interest Group: as </a:t>
            </a:r>
            <a:r>
              <a:rPr lang="en-GB" i="1" dirty="0"/>
              <a:t>community manager</a:t>
            </a:r>
            <a:r>
              <a:rPr lang="en-GB" dirty="0"/>
              <a:t>, coordinating a community of data stewards (&gt;2017)</a:t>
            </a:r>
          </a:p>
          <a:p>
            <a:pPr>
              <a:buFont typeface="Arial" panose="020B0604020202020204" pitchFamily="34" charset="0"/>
              <a:buChar char="•"/>
            </a:pPr>
            <a:r>
              <a:rPr lang="en-GB" b="1" dirty="0"/>
              <a:t>Global - RDA PDS-IG</a:t>
            </a:r>
            <a:r>
              <a:rPr lang="en-GB" dirty="0"/>
              <a:t>, Research Data Alliance Professionalising Data Stewardship Interest Group: initiator of this interest group around professionalising DS, currently still co-lead</a:t>
            </a:r>
          </a:p>
          <a:p>
            <a:pPr>
              <a:buFont typeface="Arial" panose="020B0604020202020204" pitchFamily="34" charset="0"/>
              <a:buChar char="•"/>
            </a:pPr>
            <a:r>
              <a:rPr lang="en-GB" b="1" dirty="0"/>
              <a:t>Europe - ELIXIR</a:t>
            </a:r>
            <a:r>
              <a:rPr lang="en-GB" dirty="0"/>
              <a:t>: contributor/co-lead to international efforts on learning paths, training, RDM ecosystem, RDM strategy and maturity (as co-lead of its RDM Community)</a:t>
            </a:r>
          </a:p>
          <a:p>
            <a:pPr>
              <a:buFont typeface="Arial" panose="020B0604020202020204" pitchFamily="34" charset="0"/>
              <a:buChar char="•"/>
            </a:pPr>
            <a:r>
              <a:rPr lang="en-GB" b="1" dirty="0"/>
              <a:t>National - RDNL</a:t>
            </a:r>
            <a:r>
              <a:rPr lang="en-GB" sz="1575" dirty="0"/>
              <a:t>, Research Data Netherlands: community lead in project: National Training and Community Platform for Research Data Professionals</a:t>
            </a:r>
          </a:p>
          <a:p>
            <a:pPr>
              <a:buFont typeface="Arial" panose="020B0604020202020204" pitchFamily="34" charset="0"/>
              <a:buChar char="•"/>
            </a:pPr>
            <a:r>
              <a:rPr lang="en-GB" sz="1575" dirty="0"/>
              <a:t>Have been a </a:t>
            </a:r>
            <a:r>
              <a:rPr lang="en-GB" sz="1575" b="1" dirty="0"/>
              <a:t>data steward </a:t>
            </a:r>
            <a:r>
              <a:rPr lang="en-GB" sz="1575" dirty="0"/>
              <a:t>before it even existed in the Netherlands</a:t>
            </a:r>
          </a:p>
        </p:txBody>
      </p:sp>
    </p:spTree>
    <p:extLst>
      <p:ext uri="{BB962C8B-B14F-4D97-AF65-F5344CB8AC3E}">
        <p14:creationId xmlns:p14="http://schemas.microsoft.com/office/powerpoint/2010/main" val="24351561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839E6C-EFDC-D87C-756B-8AF6FB89BE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D4A22B-7238-F704-4DC0-CF04D5FED6F8}"/>
              </a:ext>
            </a:extLst>
          </p:cNvPr>
          <p:cNvSpPr>
            <a:spLocks noGrp="1"/>
          </p:cNvSpPr>
          <p:nvPr>
            <p:ph type="title"/>
          </p:nvPr>
        </p:nvSpPr>
        <p:spPr/>
        <p:txBody>
          <a:bodyPr>
            <a:noAutofit/>
          </a:bodyPr>
          <a:lstStyle/>
          <a:p>
            <a:r>
              <a:rPr lang="en-GB" sz="2300" b="1" dirty="0">
                <a:latin typeface="Calibri" panose="020F0502020204030204" pitchFamily="34" charset="0"/>
                <a:cs typeface="Calibri" panose="020F0502020204030204" pitchFamily="34" charset="0"/>
              </a:rPr>
              <a:t>Building bridges - </a:t>
            </a:r>
            <a:r>
              <a:rPr lang="en-GB" sz="2300" b="1" dirty="0">
                <a:solidFill>
                  <a:srgbClr val="FFC000"/>
                </a:solidFill>
                <a:latin typeface="Calibri" panose="020F0502020204030204" pitchFamily="34" charset="0"/>
                <a:cs typeface="Calibri" panose="020F0502020204030204" pitchFamily="34" charset="0"/>
              </a:rPr>
              <a:t>RDM as a profession</a:t>
            </a:r>
          </a:p>
        </p:txBody>
      </p:sp>
      <p:pic>
        <p:nvPicPr>
          <p:cNvPr id="3076" name="Picture 4" descr="Free Close-up of a tomato seedling held in a hand against a white background, showcasing gardening basics. Stock Photo">
            <a:extLst>
              <a:ext uri="{FF2B5EF4-FFF2-40B4-BE49-F238E27FC236}">
                <a16:creationId xmlns:a16="http://schemas.microsoft.com/office/drawing/2014/main" id="{A9B0C09A-D440-8862-905D-9B4AD96E736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083" r="16875"/>
          <a:stretch/>
        </p:blipFill>
        <p:spPr bwMode="auto">
          <a:xfrm>
            <a:off x="5841744" y="263133"/>
            <a:ext cx="2990556" cy="3421400"/>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B6E6787-FFF6-91B3-81C2-4802C7536083}"/>
              </a:ext>
            </a:extLst>
          </p:cNvPr>
          <p:cNvSpPr>
            <a:spLocks noGrp="1"/>
          </p:cNvSpPr>
          <p:nvPr>
            <p:ph type="body" idx="1"/>
          </p:nvPr>
        </p:nvSpPr>
        <p:spPr>
          <a:xfrm>
            <a:off x="311700" y="937789"/>
            <a:ext cx="4610157" cy="3669557"/>
          </a:xfrm>
        </p:spPr>
        <p:txBody>
          <a:bodyPr>
            <a:noAutofit/>
          </a:bodyPr>
          <a:lstStyle/>
          <a:p>
            <a:pPr>
              <a:buNone/>
            </a:pPr>
            <a:r>
              <a:rPr lang="en-GB" sz="1350" b="1" dirty="0">
                <a:latin typeface="Calibri" panose="020F0502020204030204" pitchFamily="34" charset="0"/>
                <a:cs typeface="Calibri" panose="020F0502020204030204" pitchFamily="34" charset="0"/>
              </a:rPr>
              <a:t>What’s next for FAIR data stewardship?</a:t>
            </a:r>
            <a:endParaRPr lang="en-GB" sz="135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sz="1350" dirty="0">
                <a:latin typeface="Calibri" panose="020F0502020204030204" pitchFamily="34" charset="0"/>
                <a:cs typeface="Calibri" panose="020F0502020204030204" pitchFamily="34" charset="0"/>
              </a:rPr>
              <a:t>Continue bridging gaps between </a:t>
            </a:r>
            <a:r>
              <a:rPr lang="en-GB" sz="1350" b="1" dirty="0">
                <a:latin typeface="Calibri" panose="020F0502020204030204" pitchFamily="34" charset="0"/>
                <a:cs typeface="Calibri" panose="020F0502020204030204" pitchFamily="34" charset="0"/>
              </a:rPr>
              <a:t>training</a:t>
            </a:r>
            <a:r>
              <a:rPr lang="en-GB" sz="1350" dirty="0">
                <a:latin typeface="Calibri" panose="020F0502020204030204" pitchFamily="34" charset="0"/>
                <a:cs typeface="Calibri" panose="020F0502020204030204" pitchFamily="34" charset="0"/>
              </a:rPr>
              <a:t>, </a:t>
            </a:r>
            <a:r>
              <a:rPr lang="en-GB" sz="1350" b="1" dirty="0">
                <a:latin typeface="Calibri" panose="020F0502020204030204" pitchFamily="34" charset="0"/>
                <a:cs typeface="Calibri" panose="020F0502020204030204" pitchFamily="34" charset="0"/>
              </a:rPr>
              <a:t>practice</a:t>
            </a:r>
            <a:r>
              <a:rPr lang="en-GB" sz="1350" dirty="0">
                <a:latin typeface="Calibri" panose="020F0502020204030204" pitchFamily="34" charset="0"/>
                <a:cs typeface="Calibri" panose="020F0502020204030204" pitchFamily="34" charset="0"/>
              </a:rPr>
              <a:t> and </a:t>
            </a:r>
            <a:r>
              <a:rPr lang="en-GB" sz="1350" b="1" dirty="0">
                <a:latin typeface="Calibri" panose="020F0502020204030204" pitchFamily="34" charset="0"/>
                <a:cs typeface="Calibri" panose="020F0502020204030204" pitchFamily="34" charset="0"/>
              </a:rPr>
              <a:t>policy</a:t>
            </a:r>
          </a:p>
          <a:p>
            <a:pPr>
              <a:buFont typeface="Arial" panose="020B0604020202020204" pitchFamily="34" charset="0"/>
              <a:buChar char="•"/>
            </a:pPr>
            <a:r>
              <a:rPr lang="en-GB" sz="1350" dirty="0">
                <a:latin typeface="Calibri" panose="020F0502020204030204" pitchFamily="34" charset="0"/>
                <a:cs typeface="Calibri" panose="020F0502020204030204" pitchFamily="34" charset="0"/>
              </a:rPr>
              <a:t>Advocate for formal </a:t>
            </a:r>
            <a:r>
              <a:rPr lang="en-GB" sz="1350" b="1" dirty="0">
                <a:latin typeface="Calibri" panose="020F0502020204030204" pitchFamily="34" charset="0"/>
                <a:cs typeface="Calibri" panose="020F0502020204030204" pitchFamily="34" charset="0"/>
              </a:rPr>
              <a:t>roles</a:t>
            </a:r>
            <a:r>
              <a:rPr lang="en-GB" sz="1350" dirty="0">
                <a:latin typeface="Calibri" panose="020F0502020204030204" pitchFamily="34" charset="0"/>
                <a:cs typeface="Calibri" panose="020F0502020204030204" pitchFamily="34" charset="0"/>
              </a:rPr>
              <a:t>, </a:t>
            </a:r>
            <a:r>
              <a:rPr lang="en-GB" sz="1350" b="1" dirty="0">
                <a:latin typeface="Calibri" panose="020F0502020204030204" pitchFamily="34" charset="0"/>
                <a:cs typeface="Calibri" panose="020F0502020204030204" pitchFamily="34" charset="0"/>
              </a:rPr>
              <a:t>recognition</a:t>
            </a:r>
            <a:r>
              <a:rPr lang="en-GB" sz="1350" dirty="0">
                <a:latin typeface="Calibri" panose="020F0502020204030204" pitchFamily="34" charset="0"/>
                <a:cs typeface="Calibri" panose="020F0502020204030204" pitchFamily="34" charset="0"/>
              </a:rPr>
              <a:t> and sustainable </a:t>
            </a:r>
            <a:r>
              <a:rPr lang="en-GB" sz="1350" b="1" dirty="0">
                <a:latin typeface="Calibri" panose="020F0502020204030204" pitchFamily="34" charset="0"/>
                <a:cs typeface="Calibri" panose="020F0502020204030204" pitchFamily="34" charset="0"/>
              </a:rPr>
              <a:t>funding</a:t>
            </a:r>
          </a:p>
          <a:p>
            <a:pPr>
              <a:buFont typeface="Arial" panose="020B0604020202020204" pitchFamily="34" charset="0"/>
              <a:buChar char="•"/>
            </a:pPr>
            <a:r>
              <a:rPr lang="en-GB" sz="1350" dirty="0">
                <a:latin typeface="Calibri" panose="020F0502020204030204" pitchFamily="34" charset="0"/>
                <a:cs typeface="Calibri" panose="020F0502020204030204" pitchFamily="34" charset="0"/>
              </a:rPr>
              <a:t>Strengthen </a:t>
            </a:r>
            <a:r>
              <a:rPr lang="en-GB" sz="1350" b="1" dirty="0">
                <a:latin typeface="Calibri" panose="020F0502020204030204" pitchFamily="34" charset="0"/>
                <a:cs typeface="Calibri" panose="020F0502020204030204" pitchFamily="34" charset="0"/>
              </a:rPr>
              <a:t>collaboration</a:t>
            </a:r>
            <a:r>
              <a:rPr lang="en-GB" sz="1350" dirty="0">
                <a:latin typeface="Calibri" panose="020F0502020204030204" pitchFamily="34" charset="0"/>
                <a:cs typeface="Calibri" panose="020F0502020204030204" pitchFamily="34" charset="0"/>
              </a:rPr>
              <a:t> across domains, countries and communities</a:t>
            </a:r>
          </a:p>
          <a:p>
            <a:pPr>
              <a:buNone/>
            </a:pPr>
            <a:endParaRPr lang="en-GB" sz="1350" b="1" dirty="0">
              <a:latin typeface="Calibri" panose="020F0502020204030204" pitchFamily="34" charset="0"/>
              <a:cs typeface="Calibri" panose="020F0502020204030204" pitchFamily="34" charset="0"/>
            </a:endParaRPr>
          </a:p>
          <a:p>
            <a:pPr>
              <a:buNone/>
            </a:pPr>
            <a:r>
              <a:rPr lang="en-GB" sz="1350" b="1" dirty="0">
                <a:latin typeface="Calibri" panose="020F0502020204030204" pitchFamily="34" charset="0"/>
                <a:cs typeface="Calibri" panose="020F0502020204030204" pitchFamily="34" charset="0"/>
              </a:rPr>
              <a:t>What you can do!</a:t>
            </a:r>
            <a:endParaRPr lang="en-GB" sz="1350"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sz="1350" b="1" dirty="0">
                <a:latin typeface="Calibri" panose="020F0502020204030204" pitchFamily="34" charset="0"/>
                <a:cs typeface="Calibri" panose="020F0502020204030204" pitchFamily="34" charset="0"/>
              </a:rPr>
              <a:t>Reflect</a:t>
            </a:r>
            <a:r>
              <a:rPr lang="en-GB" sz="1350" dirty="0">
                <a:latin typeface="Calibri" panose="020F0502020204030204" pitchFamily="34" charset="0"/>
                <a:cs typeface="Calibri" panose="020F0502020204030204" pitchFamily="34" charset="0"/>
              </a:rPr>
              <a:t> on your (team’s) role in the landscape</a:t>
            </a:r>
            <a:endParaRPr lang="en-GB" sz="135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sz="1350" b="1" dirty="0">
                <a:latin typeface="Calibri" panose="020F0502020204030204" pitchFamily="34" charset="0"/>
                <a:cs typeface="Calibri" panose="020F0502020204030204" pitchFamily="34" charset="0"/>
              </a:rPr>
              <a:t>Share</a:t>
            </a:r>
            <a:r>
              <a:rPr lang="en-GB" sz="1350" dirty="0">
                <a:latin typeface="Calibri" panose="020F0502020204030204" pitchFamily="34" charset="0"/>
                <a:cs typeface="Calibri" panose="020F0502020204030204" pitchFamily="34" charset="0"/>
              </a:rPr>
              <a:t> your lessons, needs and materials with peers, and use available </a:t>
            </a:r>
            <a:r>
              <a:rPr lang="en-GB" sz="1350" b="1" dirty="0">
                <a:latin typeface="Calibri" panose="020F0502020204030204" pitchFamily="34" charset="0"/>
                <a:cs typeface="Calibri" panose="020F0502020204030204" pitchFamily="34" charset="0"/>
              </a:rPr>
              <a:t>resources</a:t>
            </a:r>
            <a:r>
              <a:rPr lang="en-GB" sz="1350" dirty="0">
                <a:latin typeface="Calibri" panose="020F0502020204030204" pitchFamily="34" charset="0"/>
                <a:cs typeface="Calibri" panose="020F0502020204030204" pitchFamily="34" charset="0"/>
              </a:rPr>
              <a:t> (e.g. RDMkit, FAIR Cookbook, </a:t>
            </a:r>
            <a:r>
              <a:rPr lang="en-GB" sz="1350" dirty="0" err="1">
                <a:latin typeface="Calibri" panose="020F0502020204030204" pitchFamily="34" charset="0"/>
                <a:cs typeface="Calibri" panose="020F0502020204030204" pitchFamily="34" charset="0"/>
              </a:rPr>
              <a:t>FAIRsharing</a:t>
            </a:r>
            <a:r>
              <a:rPr lang="en-GB" sz="1350" dirty="0">
                <a:latin typeface="Calibri" panose="020F0502020204030204" pitchFamily="34" charset="0"/>
                <a:cs typeface="Calibri" panose="020F0502020204030204" pitchFamily="34" charset="0"/>
              </a:rPr>
              <a:t>) to support your next step</a:t>
            </a:r>
          </a:p>
          <a:p>
            <a:pPr>
              <a:buFont typeface="Arial" panose="020B0604020202020204" pitchFamily="34" charset="0"/>
              <a:buChar char="•"/>
            </a:pPr>
            <a:r>
              <a:rPr lang="en-GB" sz="1350" dirty="0">
                <a:latin typeface="Calibri" panose="020F0502020204030204" pitchFamily="34" charset="0"/>
                <a:cs typeface="Calibri" panose="020F0502020204030204" pitchFamily="34" charset="0"/>
              </a:rPr>
              <a:t>Support or initiate community-driven efforts. </a:t>
            </a:r>
            <a:r>
              <a:rPr lang="en-GB" sz="1350" b="1" dirty="0">
                <a:latin typeface="Calibri" panose="020F0502020204030204" pitchFamily="34" charset="0"/>
                <a:cs typeface="Calibri" panose="020F0502020204030204" pitchFamily="34" charset="0"/>
              </a:rPr>
              <a:t>Contribute, learn, and grow together!</a:t>
            </a:r>
          </a:p>
          <a:p>
            <a:pPr>
              <a:buFont typeface="Arial" panose="020B0604020202020204" pitchFamily="34" charset="0"/>
              <a:buChar char="•"/>
            </a:pPr>
            <a:endParaRPr lang="en-GB" sz="1350" b="1" dirty="0">
              <a:latin typeface="Calibri" panose="020F0502020204030204" pitchFamily="34" charset="0"/>
              <a:cs typeface="Calibri" panose="020F0502020204030204" pitchFamily="34" charset="0"/>
            </a:endParaRPr>
          </a:p>
          <a:p>
            <a:pPr marL="114300" indent="0">
              <a:buNone/>
            </a:pPr>
            <a:r>
              <a:rPr lang="en-GB" sz="1350" b="1" dirty="0">
                <a:solidFill>
                  <a:srgbClr val="FFC000"/>
                </a:solidFill>
                <a:latin typeface="Calibri"/>
                <a:ea typeface="Calibri"/>
                <a:cs typeface="Calibri"/>
                <a:sym typeface="Calibri"/>
              </a:rPr>
              <a:t>Reach out to me with questions: </a:t>
            </a:r>
            <a:r>
              <a:rPr lang="en-GB" sz="1350" b="1" dirty="0">
                <a:solidFill>
                  <a:srgbClr val="FFC000"/>
                </a:solidFill>
                <a:latin typeface="Calibri"/>
                <a:ea typeface="Calibri"/>
                <a:cs typeface="Calibri"/>
                <a:sym typeface="Calibri"/>
                <a:hlinkClick r:id="rId3"/>
              </a:rPr>
              <a:t>mijke.jetten@health-ri.nl</a:t>
            </a:r>
            <a:r>
              <a:rPr lang="en-GB" sz="1350" b="1" dirty="0">
                <a:solidFill>
                  <a:srgbClr val="FFC000"/>
                </a:solidFill>
                <a:latin typeface="Calibri"/>
                <a:ea typeface="Calibri"/>
                <a:cs typeface="Calibri"/>
                <a:sym typeface="Calibri"/>
              </a:rPr>
              <a:t> </a:t>
            </a:r>
            <a:endParaRPr lang="en-GB" sz="1350" b="1" dirty="0">
              <a:solidFill>
                <a:srgbClr val="FFC000"/>
              </a:solidFill>
              <a:latin typeface="Calibri" panose="020F0502020204030204" pitchFamily="34" charset="0"/>
              <a:cs typeface="Calibri" panose="020F0502020204030204" pitchFamily="34" charset="0"/>
            </a:endParaRPr>
          </a:p>
        </p:txBody>
      </p:sp>
      <p:pic>
        <p:nvPicPr>
          <p:cNvPr id="4" name="Picture 8" descr="Free Cute young girl holding a colorful unicorn balloon beside a dreamcatcher on wooden backdrop. Stock Photo">
            <a:extLst>
              <a:ext uri="{FF2B5EF4-FFF2-40B4-BE49-F238E27FC236}">
                <a16:creationId xmlns:a16="http://schemas.microsoft.com/office/drawing/2014/main" id="{1CE29B52-05D9-1DD0-BB90-57F74826A65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073" t="241" r="5821" b="-241"/>
          <a:stretch/>
        </p:blipFill>
        <p:spPr bwMode="auto">
          <a:xfrm>
            <a:off x="4793958" y="1930853"/>
            <a:ext cx="2095571" cy="1935571"/>
          </a:xfrm>
          <a:prstGeom prst="teardrop">
            <a:avLst/>
          </a:prstGeom>
          <a:noFill/>
          <a:extLst>
            <a:ext uri="{909E8E84-426E-40DD-AFC4-6F175D3DCCD1}">
              <a14:hiddenFill xmlns:a14="http://schemas.microsoft.com/office/drawing/2010/main">
                <a:solidFill>
                  <a:srgbClr val="FFFFFF"/>
                </a:solidFill>
              </a14:hiddenFill>
            </a:ext>
          </a:extLst>
        </p:spPr>
      </p:pic>
      <p:pic>
        <p:nvPicPr>
          <p:cNvPr id="5" name="Google Shape;755;p89">
            <a:extLst>
              <a:ext uri="{FF2B5EF4-FFF2-40B4-BE49-F238E27FC236}">
                <a16:creationId xmlns:a16="http://schemas.microsoft.com/office/drawing/2014/main" id="{EC875729-B4D0-3737-0722-CFA32E98C52F}"/>
              </a:ext>
            </a:extLst>
          </p:cNvPr>
          <p:cNvPicPr preferRelativeResize="0"/>
          <p:nvPr/>
        </p:nvPicPr>
        <p:blipFill rotWithShape="1">
          <a:blip r:embed="rId5">
            <a:alphaModFix/>
          </a:blip>
          <a:srcRect l="4771" t="13712" r="5364" b="22747"/>
          <a:stretch/>
        </p:blipFill>
        <p:spPr>
          <a:xfrm>
            <a:off x="6250193" y="3866425"/>
            <a:ext cx="2743850" cy="1151511"/>
          </a:xfrm>
          <a:prstGeom prst="rect">
            <a:avLst/>
          </a:prstGeom>
          <a:noFill/>
          <a:ln>
            <a:noFill/>
          </a:ln>
        </p:spPr>
      </p:pic>
      <p:pic>
        <p:nvPicPr>
          <p:cNvPr id="6" name="Picture 5" descr="A person smiling in front of a wall of stickers&#10;&#10;AI-generated content may be incorrect.">
            <a:extLst>
              <a:ext uri="{FF2B5EF4-FFF2-40B4-BE49-F238E27FC236}">
                <a16:creationId xmlns:a16="http://schemas.microsoft.com/office/drawing/2014/main" id="{C778183E-7A44-0AA4-4CBC-41AC525116F6}"/>
              </a:ext>
            </a:extLst>
          </p:cNvPr>
          <p:cNvPicPr>
            <a:picLocks noChangeAspect="1"/>
          </p:cNvPicPr>
          <p:nvPr/>
        </p:nvPicPr>
        <p:blipFill>
          <a:blip r:embed="rId6"/>
          <a:srcRect t="31219"/>
          <a:stretch>
            <a:fillRect/>
          </a:stretch>
        </p:blipFill>
        <p:spPr>
          <a:xfrm>
            <a:off x="4994554" y="3866424"/>
            <a:ext cx="1255639" cy="1151513"/>
          </a:xfrm>
          <a:prstGeom prst="rect">
            <a:avLst/>
          </a:prstGeom>
        </p:spPr>
      </p:pic>
    </p:spTree>
    <p:extLst>
      <p:ext uri="{BB962C8B-B14F-4D97-AF65-F5344CB8AC3E}">
        <p14:creationId xmlns:p14="http://schemas.microsoft.com/office/powerpoint/2010/main" val="19884811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a:extLst>
            <a:ext uri="{FF2B5EF4-FFF2-40B4-BE49-F238E27FC236}">
              <a16:creationId xmlns:a16="http://schemas.microsoft.com/office/drawing/2014/main" id="{D0587B07-2E53-1F52-C41F-01F874B9EA61}"/>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7EE4D12-4DB4-1774-5899-02D94DAA2CF0}"/>
              </a:ext>
            </a:extLst>
          </p:cNvPr>
          <p:cNvSpPr txBox="1"/>
          <p:nvPr/>
        </p:nvSpPr>
        <p:spPr>
          <a:xfrm>
            <a:off x="695018" y="1581064"/>
            <a:ext cx="7753964" cy="646331"/>
          </a:xfrm>
          <a:prstGeom prst="rect">
            <a:avLst/>
          </a:prstGeom>
          <a:noFill/>
        </p:spPr>
        <p:txBody>
          <a:bodyPr wrap="square">
            <a:spAutoFit/>
          </a:bodyPr>
          <a:lstStyle/>
          <a:p>
            <a:r>
              <a:rPr lang="en-GB" sz="3600" b="1" dirty="0">
                <a:latin typeface="Calibri" panose="020F0502020204030204" pitchFamily="34" charset="0"/>
                <a:cs typeface="Calibri" panose="020F0502020204030204" pitchFamily="34" charset="0"/>
              </a:rPr>
              <a:t>Part 6 – Practical FAIR tips</a:t>
            </a:r>
          </a:p>
        </p:txBody>
      </p:sp>
    </p:spTree>
    <p:extLst>
      <p:ext uri="{BB962C8B-B14F-4D97-AF65-F5344CB8AC3E}">
        <p14:creationId xmlns:p14="http://schemas.microsoft.com/office/powerpoint/2010/main" val="33982562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0DACD-709B-89ED-2BEB-B62F0496C347}"/>
              </a:ext>
            </a:extLst>
          </p:cNvPr>
          <p:cNvSpPr>
            <a:spLocks noGrp="1"/>
          </p:cNvSpPr>
          <p:nvPr>
            <p:ph type="title"/>
          </p:nvPr>
        </p:nvSpPr>
        <p:spPr/>
        <p:txBody>
          <a:bodyPr>
            <a:normAutofit/>
          </a:bodyPr>
          <a:lstStyle/>
          <a:p>
            <a:r>
              <a:rPr lang="en-GB" dirty="0"/>
              <a:t>Bonus materials: practical FAIR tips based from the FAIR </a:t>
            </a:r>
            <a:r>
              <a:rPr lang="en-GB" dirty="0" err="1"/>
              <a:t>Metroline</a:t>
            </a:r>
            <a:endParaRPr lang="en-GB" dirty="0"/>
          </a:p>
        </p:txBody>
      </p:sp>
      <p:pic>
        <p:nvPicPr>
          <p:cNvPr id="4" name="Picture 3" descr="A screenshot of a computer&#10;&#10;AI-generated content may be incorrect.">
            <a:extLst>
              <a:ext uri="{FF2B5EF4-FFF2-40B4-BE49-F238E27FC236}">
                <a16:creationId xmlns:a16="http://schemas.microsoft.com/office/drawing/2014/main" id="{74547204-80D5-059D-715B-5AA2CF513EA4}"/>
              </a:ext>
            </a:extLst>
          </p:cNvPr>
          <p:cNvPicPr>
            <a:picLocks noChangeAspect="1"/>
          </p:cNvPicPr>
          <p:nvPr/>
        </p:nvPicPr>
        <p:blipFill>
          <a:blip r:embed="rId2"/>
          <a:stretch>
            <a:fillRect/>
          </a:stretch>
        </p:blipFill>
        <p:spPr>
          <a:xfrm>
            <a:off x="401443" y="1017725"/>
            <a:ext cx="6198460" cy="3462942"/>
          </a:xfrm>
          <a:prstGeom prst="rect">
            <a:avLst/>
          </a:prstGeom>
        </p:spPr>
      </p:pic>
      <p:sp>
        <p:nvSpPr>
          <p:cNvPr id="6" name="TextBox 5">
            <a:extLst>
              <a:ext uri="{FF2B5EF4-FFF2-40B4-BE49-F238E27FC236}">
                <a16:creationId xmlns:a16="http://schemas.microsoft.com/office/drawing/2014/main" id="{A43F54DB-8246-A810-46F4-47165A8E3D5F}"/>
              </a:ext>
            </a:extLst>
          </p:cNvPr>
          <p:cNvSpPr txBox="1"/>
          <p:nvPr/>
        </p:nvSpPr>
        <p:spPr>
          <a:xfrm>
            <a:off x="401443" y="4528446"/>
            <a:ext cx="4572000" cy="307777"/>
          </a:xfrm>
          <a:prstGeom prst="rect">
            <a:avLst/>
          </a:prstGeom>
          <a:noFill/>
        </p:spPr>
        <p:txBody>
          <a:bodyPr wrap="square">
            <a:spAutoFit/>
          </a:bodyPr>
          <a:lstStyle/>
          <a:p>
            <a:r>
              <a:rPr lang="en-GB" dirty="0">
                <a:latin typeface="Calibri" panose="020F0502020204030204" pitchFamily="34" charset="0"/>
                <a:cs typeface="Calibri" panose="020F0502020204030204" pitchFamily="34" charset="0"/>
                <a:hlinkClick r:id="rId3"/>
              </a:rPr>
              <a:t>https://fairmetroline.org/</a:t>
            </a:r>
            <a:r>
              <a:rPr lang="en-GB" dirty="0">
                <a:latin typeface="Calibri" panose="020F0502020204030204" pitchFamily="34" charset="0"/>
                <a:cs typeface="Calibri" panose="020F0502020204030204" pitchFamily="34" charset="0"/>
              </a:rPr>
              <a:t> </a:t>
            </a:r>
          </a:p>
        </p:txBody>
      </p:sp>
      <p:pic>
        <p:nvPicPr>
          <p:cNvPr id="7" name="Picture 8">
            <a:extLst>
              <a:ext uri="{FF2B5EF4-FFF2-40B4-BE49-F238E27FC236}">
                <a16:creationId xmlns:a16="http://schemas.microsoft.com/office/drawing/2014/main" id="{D63C4382-00EE-575F-B670-00F842EFCD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7449" y="4660828"/>
            <a:ext cx="1318140" cy="27684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a:extLst>
              <a:ext uri="{FF2B5EF4-FFF2-40B4-BE49-F238E27FC236}">
                <a16:creationId xmlns:a16="http://schemas.microsoft.com/office/drawing/2014/main" id="{74BE95A6-7C99-E2A6-6AC0-0D289FC9D0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25098" y="4716054"/>
            <a:ext cx="2126239" cy="233886"/>
          </a:xfrm>
          <a:prstGeom prst="rect">
            <a:avLst/>
          </a:prstGeom>
          <a:noFill/>
          <a:extLst>
            <a:ext uri="{909E8E84-426E-40DD-AFC4-6F175D3DCCD1}">
              <a14:hiddenFill xmlns:a14="http://schemas.microsoft.com/office/drawing/2010/main">
                <a:solidFill>
                  <a:srgbClr val="FFFFFF"/>
                </a:solidFill>
              </a14:hiddenFill>
            </a:ext>
          </a:extLst>
        </p:spPr>
      </p:pic>
      <p:pic>
        <p:nvPicPr>
          <p:cNvPr id="9" name="Graphic 8">
            <a:extLst>
              <a:ext uri="{FF2B5EF4-FFF2-40B4-BE49-F238E27FC236}">
                <a16:creationId xmlns:a16="http://schemas.microsoft.com/office/drawing/2014/main" id="{EB74E1A6-AAEA-087A-4401-6EAF53D18A0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27449" y="2656393"/>
            <a:ext cx="1637270" cy="324365"/>
          </a:xfrm>
          <a:prstGeom prst="rect">
            <a:avLst/>
          </a:prstGeom>
        </p:spPr>
      </p:pic>
      <p:pic>
        <p:nvPicPr>
          <p:cNvPr id="10" name="Picture 6">
            <a:extLst>
              <a:ext uri="{FF2B5EF4-FFF2-40B4-BE49-F238E27FC236}">
                <a16:creationId xmlns:a16="http://schemas.microsoft.com/office/drawing/2014/main" id="{691C8B2D-BF5B-188F-B8A1-72E1AF264CC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57822" y="2571750"/>
            <a:ext cx="1109663" cy="52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829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C7CA6-4C7E-0E29-FECE-56DF6EEB393C}"/>
              </a:ext>
            </a:extLst>
          </p:cNvPr>
          <p:cNvSpPr>
            <a:spLocks noGrp="1"/>
          </p:cNvSpPr>
          <p:nvPr>
            <p:ph type="title"/>
          </p:nvPr>
        </p:nvSpPr>
        <p:spPr>
          <a:xfrm>
            <a:off x="311700" y="445025"/>
            <a:ext cx="8520600" cy="572700"/>
          </a:xfrm>
        </p:spPr>
        <p:txBody>
          <a:bodyPr/>
          <a:lstStyle/>
          <a:p>
            <a:r>
              <a:rPr lang="en-GB" dirty="0"/>
              <a:t>A practical journey - </a:t>
            </a:r>
            <a:r>
              <a:rPr lang="en-GB" dirty="0">
                <a:solidFill>
                  <a:schemeClr val="accent5"/>
                </a:solidFill>
              </a:rPr>
              <a:t>From vision to practice</a:t>
            </a:r>
          </a:p>
        </p:txBody>
      </p:sp>
      <p:sp>
        <p:nvSpPr>
          <p:cNvPr id="3" name="Text Placeholder 2">
            <a:extLst>
              <a:ext uri="{FF2B5EF4-FFF2-40B4-BE49-F238E27FC236}">
                <a16:creationId xmlns:a16="http://schemas.microsoft.com/office/drawing/2014/main" id="{873C62E6-3BE6-BE62-0461-EA1DA318AC24}"/>
              </a:ext>
            </a:extLst>
          </p:cNvPr>
          <p:cNvSpPr>
            <a:spLocks noGrp="1"/>
          </p:cNvSpPr>
          <p:nvPr>
            <p:ph type="body" idx="1"/>
          </p:nvPr>
        </p:nvSpPr>
        <p:spPr>
          <a:xfrm>
            <a:off x="311944" y="1152525"/>
            <a:ext cx="4160290" cy="3415904"/>
          </a:xfrm>
        </p:spPr>
        <p:txBody>
          <a:bodyPr>
            <a:noAutofit/>
          </a:bodyPr>
          <a:lstStyle/>
          <a:p>
            <a:pPr marL="114297" indent="0">
              <a:buNone/>
            </a:pPr>
            <a:r>
              <a:rPr lang="en-GB" sz="1350" dirty="0"/>
              <a:t>Making FAIR work = a structured process. Let’s take these steps together</a:t>
            </a:r>
          </a:p>
          <a:p>
            <a:r>
              <a:rPr lang="en-GB" sz="1350" dirty="0"/>
              <a:t>Step 1: </a:t>
            </a:r>
            <a:r>
              <a:rPr lang="en-GB" sz="1350" b="1" dirty="0"/>
              <a:t>Define</a:t>
            </a:r>
            <a:r>
              <a:rPr lang="en-GB" sz="1350" dirty="0"/>
              <a:t> goals (</a:t>
            </a:r>
            <a:r>
              <a:rPr lang="en-GB" sz="1350" dirty="0" err="1"/>
              <a:t>FAIRification</a:t>
            </a:r>
            <a:r>
              <a:rPr lang="en-GB" sz="1350" dirty="0"/>
              <a:t> objectives)</a:t>
            </a:r>
          </a:p>
          <a:p>
            <a:r>
              <a:rPr lang="en-GB" sz="1350" dirty="0"/>
              <a:t>Step 2: </a:t>
            </a:r>
            <a:r>
              <a:rPr lang="en-GB" sz="1350" b="1" dirty="0"/>
              <a:t>Reflect</a:t>
            </a:r>
            <a:r>
              <a:rPr lang="en-GB" sz="1350" dirty="0"/>
              <a:t> (pre-FAIR assessment)</a:t>
            </a:r>
          </a:p>
          <a:p>
            <a:r>
              <a:rPr lang="en-GB" sz="1350" dirty="0"/>
              <a:t>Step 3: </a:t>
            </a:r>
            <a:r>
              <a:rPr lang="en-GB" sz="1350" b="1" dirty="0"/>
              <a:t>Plan</a:t>
            </a:r>
            <a:r>
              <a:rPr lang="en-GB" sz="1350" dirty="0"/>
              <a:t> (FAIR solution plan)</a:t>
            </a:r>
          </a:p>
          <a:p>
            <a:r>
              <a:rPr lang="en-GB" sz="1350" dirty="0"/>
              <a:t>Step 4: </a:t>
            </a:r>
            <a:r>
              <a:rPr lang="en-GB" sz="1350" b="1" dirty="0"/>
              <a:t>Act</a:t>
            </a:r>
            <a:r>
              <a:rPr lang="en-GB" sz="1350" dirty="0"/>
              <a:t> &amp; </a:t>
            </a:r>
            <a:r>
              <a:rPr lang="en-GB" sz="1350" b="1" dirty="0"/>
              <a:t>Sustain</a:t>
            </a:r>
            <a:r>
              <a:rPr lang="en-GB" sz="1350" dirty="0"/>
              <a:t> (tools and support)</a:t>
            </a:r>
          </a:p>
          <a:p>
            <a:pPr marL="114297" indent="0">
              <a:buNone/>
            </a:pPr>
            <a:endParaRPr lang="en-GB" sz="1350" dirty="0"/>
          </a:p>
          <a:p>
            <a:pPr marL="114297" indent="0">
              <a:buNone/>
            </a:pPr>
            <a:r>
              <a:rPr lang="en-GB" sz="1350" dirty="0"/>
              <a:t>With examples from </a:t>
            </a:r>
            <a:r>
              <a:rPr lang="en-GB" sz="1350" b="1" dirty="0"/>
              <a:t>DEMPACT, </a:t>
            </a:r>
            <a:r>
              <a:rPr lang="en-GB" sz="1350" dirty="0"/>
              <a:t>a Dutch national Dementia programme funded by health funder ZonMw with explicit FAIR criteria</a:t>
            </a:r>
          </a:p>
          <a:p>
            <a:pPr marL="114297" indent="0">
              <a:buNone/>
            </a:pPr>
            <a:endParaRPr lang="en-GB" sz="1350" b="1" dirty="0"/>
          </a:p>
          <a:p>
            <a:pPr marL="114297" indent="0">
              <a:buNone/>
            </a:pPr>
            <a:r>
              <a:rPr lang="en-GB" sz="1350" dirty="0"/>
              <a:t>Including tips for </a:t>
            </a:r>
            <a:r>
              <a:rPr lang="en-GB" sz="1350" b="1" dirty="0"/>
              <a:t>EXTRACT</a:t>
            </a:r>
            <a:r>
              <a:rPr lang="en-GB" sz="1350" dirty="0"/>
              <a:t>,</a:t>
            </a:r>
            <a:r>
              <a:rPr lang="en-GB" sz="1350" b="1" dirty="0"/>
              <a:t> </a:t>
            </a:r>
            <a:r>
              <a:rPr lang="en-GB" sz="1350" dirty="0"/>
              <a:t>a European research and innovation project coordinated by the </a:t>
            </a:r>
            <a:r>
              <a:rPr lang="en-GB" sz="1350" b="1" dirty="0"/>
              <a:t>BSC, </a:t>
            </a:r>
            <a:r>
              <a:rPr lang="en-GB" sz="1350" dirty="0"/>
              <a:t>focused on building advanced, </a:t>
            </a:r>
            <a:r>
              <a:rPr lang="en-GB" sz="1350" b="1" dirty="0"/>
              <a:t>AI-powered systems to support emergency evacuation </a:t>
            </a:r>
            <a:r>
              <a:rPr lang="en-GB" sz="1350" dirty="0"/>
              <a:t>during disasters such as wildfires, floods, or industrial incidents</a:t>
            </a:r>
          </a:p>
        </p:txBody>
      </p:sp>
      <p:sp>
        <p:nvSpPr>
          <p:cNvPr id="4" name="Slide Number Placeholder 3">
            <a:extLst>
              <a:ext uri="{FF2B5EF4-FFF2-40B4-BE49-F238E27FC236}">
                <a16:creationId xmlns:a16="http://schemas.microsoft.com/office/drawing/2014/main" id="{6332FB18-23A6-A124-7FD0-0FC619A4E51E}"/>
              </a:ext>
            </a:extLst>
          </p:cNvPr>
          <p:cNvSpPr>
            <a:spLocks noGrp="1"/>
          </p:cNvSpPr>
          <p:nvPr>
            <p:ph type="sldNum" idx="12"/>
          </p:nvPr>
        </p:nvSpPr>
        <p:spPr>
          <a:xfrm>
            <a:off x="8472458" y="4663217"/>
            <a:ext cx="548700" cy="393600"/>
          </a:xfrm>
        </p:spPr>
        <p:txBody>
          <a:bodyPr/>
          <a:lstStyle/>
          <a:p>
            <a:fld id="{00000000-1234-1234-1234-123412341234}" type="slidenum">
              <a:rPr lang="pt-PT" smtClean="0"/>
              <a:pPr/>
              <a:t>43</a:t>
            </a:fld>
            <a:endParaRPr lang="pt-PT"/>
          </a:p>
        </p:txBody>
      </p:sp>
      <p:pic>
        <p:nvPicPr>
          <p:cNvPr id="8" name="Picture 7" descr="A screenshot of a web page&#10;&#10;AI-generated content may be incorrect.">
            <a:extLst>
              <a:ext uri="{FF2B5EF4-FFF2-40B4-BE49-F238E27FC236}">
                <a16:creationId xmlns:a16="http://schemas.microsoft.com/office/drawing/2014/main" id="{9D17A230-B4A7-380B-E761-C7E8916DE03A}"/>
              </a:ext>
            </a:extLst>
          </p:cNvPr>
          <p:cNvPicPr>
            <a:picLocks noChangeAspect="1"/>
          </p:cNvPicPr>
          <p:nvPr/>
        </p:nvPicPr>
        <p:blipFill>
          <a:blip r:embed="rId2"/>
          <a:stretch>
            <a:fillRect/>
          </a:stretch>
        </p:blipFill>
        <p:spPr>
          <a:xfrm>
            <a:off x="4657057" y="957152"/>
            <a:ext cx="4372445" cy="4018842"/>
          </a:xfrm>
          <a:prstGeom prst="rect">
            <a:avLst/>
          </a:prstGeom>
        </p:spPr>
      </p:pic>
      <p:sp>
        <p:nvSpPr>
          <p:cNvPr id="9" name="Rectangle 8">
            <a:extLst>
              <a:ext uri="{FF2B5EF4-FFF2-40B4-BE49-F238E27FC236}">
                <a16:creationId xmlns:a16="http://schemas.microsoft.com/office/drawing/2014/main" id="{0B3259D9-40ED-E9F0-C49F-B9FD3B76947A}"/>
              </a:ext>
            </a:extLst>
          </p:cNvPr>
          <p:cNvSpPr/>
          <p:nvPr/>
        </p:nvSpPr>
        <p:spPr>
          <a:xfrm>
            <a:off x="6447566" y="1381713"/>
            <a:ext cx="748854" cy="579556"/>
          </a:xfrm>
          <a:prstGeom prst="rect">
            <a:avLst/>
          </a:prstGeom>
          <a:no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accent5"/>
              </a:solidFill>
            </a:endParaRPr>
          </a:p>
        </p:txBody>
      </p:sp>
      <p:sp>
        <p:nvSpPr>
          <p:cNvPr id="10" name="Rectangle 9">
            <a:extLst>
              <a:ext uri="{FF2B5EF4-FFF2-40B4-BE49-F238E27FC236}">
                <a16:creationId xmlns:a16="http://schemas.microsoft.com/office/drawing/2014/main" id="{07BB4F1B-0280-C60D-756F-4552F022FB33}"/>
              </a:ext>
            </a:extLst>
          </p:cNvPr>
          <p:cNvSpPr/>
          <p:nvPr/>
        </p:nvSpPr>
        <p:spPr>
          <a:xfrm>
            <a:off x="4788757" y="1381713"/>
            <a:ext cx="748854" cy="579556"/>
          </a:xfrm>
          <a:prstGeom prst="rect">
            <a:avLst/>
          </a:prstGeom>
          <a:no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accent5"/>
              </a:solidFill>
            </a:endParaRPr>
          </a:p>
        </p:txBody>
      </p:sp>
      <p:sp>
        <p:nvSpPr>
          <p:cNvPr id="11" name="Rectangle 10">
            <a:extLst>
              <a:ext uri="{FF2B5EF4-FFF2-40B4-BE49-F238E27FC236}">
                <a16:creationId xmlns:a16="http://schemas.microsoft.com/office/drawing/2014/main" id="{3A6CF51C-7F32-3E6C-4644-374FA87E18B6}"/>
              </a:ext>
            </a:extLst>
          </p:cNvPr>
          <p:cNvSpPr/>
          <p:nvPr/>
        </p:nvSpPr>
        <p:spPr>
          <a:xfrm>
            <a:off x="8095825" y="1381712"/>
            <a:ext cx="748854" cy="579556"/>
          </a:xfrm>
          <a:prstGeom prst="rect">
            <a:avLst/>
          </a:prstGeom>
          <a:no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accent5"/>
              </a:solidFill>
            </a:endParaRPr>
          </a:p>
        </p:txBody>
      </p:sp>
      <p:sp>
        <p:nvSpPr>
          <p:cNvPr id="12" name="Rectangle 11">
            <a:extLst>
              <a:ext uri="{FF2B5EF4-FFF2-40B4-BE49-F238E27FC236}">
                <a16:creationId xmlns:a16="http://schemas.microsoft.com/office/drawing/2014/main" id="{43BEFBD9-D5B5-4EFB-2EA4-8023F3E380C0}"/>
              </a:ext>
            </a:extLst>
          </p:cNvPr>
          <p:cNvSpPr/>
          <p:nvPr/>
        </p:nvSpPr>
        <p:spPr>
          <a:xfrm>
            <a:off x="4788757" y="2045144"/>
            <a:ext cx="748854" cy="579556"/>
          </a:xfrm>
          <a:prstGeom prst="rect">
            <a:avLst/>
          </a:prstGeom>
          <a:no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accent5"/>
              </a:solidFill>
            </a:endParaRPr>
          </a:p>
        </p:txBody>
      </p:sp>
    </p:spTree>
    <p:extLst>
      <p:ext uri="{BB962C8B-B14F-4D97-AF65-F5344CB8AC3E}">
        <p14:creationId xmlns:p14="http://schemas.microsoft.com/office/powerpoint/2010/main" val="25855484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24CCB-BD26-CD03-8B17-7EC3D8DD7866}"/>
              </a:ext>
            </a:extLst>
          </p:cNvPr>
          <p:cNvSpPr>
            <a:spLocks noGrp="1"/>
          </p:cNvSpPr>
          <p:nvPr>
            <p:ph type="title"/>
          </p:nvPr>
        </p:nvSpPr>
        <p:spPr>
          <a:xfrm>
            <a:off x="311700" y="445025"/>
            <a:ext cx="8520600" cy="572700"/>
          </a:xfrm>
        </p:spPr>
        <p:txBody>
          <a:bodyPr/>
          <a:lstStyle/>
          <a:p>
            <a:r>
              <a:rPr lang="en-GB" dirty="0"/>
              <a:t>FAIR data - </a:t>
            </a:r>
            <a:r>
              <a:rPr lang="en-GB" dirty="0">
                <a:solidFill>
                  <a:schemeClr val="accent5"/>
                </a:solidFill>
              </a:rPr>
              <a:t>What’s in it for you?</a:t>
            </a:r>
          </a:p>
        </p:txBody>
      </p:sp>
      <p:sp>
        <p:nvSpPr>
          <p:cNvPr id="3" name="Text Placeholder 2">
            <a:extLst>
              <a:ext uri="{FF2B5EF4-FFF2-40B4-BE49-F238E27FC236}">
                <a16:creationId xmlns:a16="http://schemas.microsoft.com/office/drawing/2014/main" id="{A22A5164-42A0-19BF-B220-75A2E56AF1ED}"/>
              </a:ext>
            </a:extLst>
          </p:cNvPr>
          <p:cNvSpPr>
            <a:spLocks noGrp="1"/>
          </p:cNvSpPr>
          <p:nvPr>
            <p:ph type="body" idx="1"/>
          </p:nvPr>
        </p:nvSpPr>
        <p:spPr>
          <a:xfrm>
            <a:off x="4357467" y="824862"/>
            <a:ext cx="4474589" cy="3272550"/>
          </a:xfrm>
        </p:spPr>
        <p:txBody>
          <a:bodyPr>
            <a:noAutofit/>
          </a:bodyPr>
          <a:lstStyle/>
          <a:p>
            <a:pPr marL="114297" indent="0">
              <a:buNone/>
            </a:pPr>
            <a:r>
              <a:rPr lang="en-GB" sz="1400" dirty="0"/>
              <a:t>Applying FAIR makes your data more </a:t>
            </a:r>
            <a:r>
              <a:rPr lang="en-GB" sz="1400" b="1" dirty="0"/>
              <a:t>useful</a:t>
            </a:r>
            <a:r>
              <a:rPr lang="en-GB" sz="1400" dirty="0"/>
              <a:t>, more </a:t>
            </a:r>
            <a:r>
              <a:rPr lang="en-GB" sz="1400" b="1" dirty="0"/>
              <a:t>trusted</a:t>
            </a:r>
            <a:r>
              <a:rPr lang="en-GB" sz="1400" dirty="0"/>
              <a:t>, and more </a:t>
            </a:r>
            <a:r>
              <a:rPr lang="en-GB" sz="1400" b="1" dirty="0"/>
              <a:t>impactful</a:t>
            </a:r>
            <a:r>
              <a:rPr lang="en-GB" sz="1400" dirty="0"/>
              <a:t>, for you and for others</a:t>
            </a:r>
          </a:p>
          <a:p>
            <a:pPr marL="114297" indent="0">
              <a:buNone/>
            </a:pPr>
            <a:endParaRPr lang="en-GB" sz="1400" dirty="0"/>
          </a:p>
          <a:p>
            <a:r>
              <a:rPr lang="en-GB" sz="1400" dirty="0"/>
              <a:t>Easier to </a:t>
            </a:r>
            <a:r>
              <a:rPr lang="en-GB" sz="1400" b="1" dirty="0"/>
              <a:t>find</a:t>
            </a:r>
            <a:r>
              <a:rPr lang="en-GB" sz="1400" dirty="0"/>
              <a:t> data. Rich metadata and identifiers improve discoverability</a:t>
            </a:r>
          </a:p>
          <a:p>
            <a:r>
              <a:rPr lang="en-GB" sz="1400" dirty="0"/>
              <a:t>Supports </a:t>
            </a:r>
            <a:r>
              <a:rPr lang="en-GB" sz="1400" b="1" dirty="0"/>
              <a:t>transparency</a:t>
            </a:r>
            <a:r>
              <a:rPr lang="en-GB" sz="1400" dirty="0"/>
              <a:t>. Enables others to verify and reproduce results</a:t>
            </a:r>
          </a:p>
          <a:p>
            <a:r>
              <a:rPr lang="en-GB" sz="1400" dirty="0"/>
              <a:t>Works </a:t>
            </a:r>
            <a:r>
              <a:rPr lang="en-GB" sz="1400" b="1" dirty="0"/>
              <a:t>across systems</a:t>
            </a:r>
            <a:r>
              <a:rPr lang="en-GB" sz="1400" dirty="0"/>
              <a:t>. Standards ensure data can be combined and reused</a:t>
            </a:r>
          </a:p>
          <a:p>
            <a:r>
              <a:rPr lang="en-GB" sz="1400" dirty="0"/>
              <a:t>Adds </a:t>
            </a:r>
            <a:r>
              <a:rPr lang="en-GB" sz="1400" b="1" dirty="0"/>
              <a:t>long-term value</a:t>
            </a:r>
            <a:r>
              <a:rPr lang="en-GB" sz="1400" dirty="0"/>
              <a:t>.</a:t>
            </a:r>
            <a:r>
              <a:rPr lang="en-GB" sz="1400" b="1" dirty="0"/>
              <a:t> </a:t>
            </a:r>
            <a:r>
              <a:rPr lang="en-GB" sz="1400" dirty="0"/>
              <a:t>Public data stays useful beyond the original project</a:t>
            </a:r>
          </a:p>
          <a:p>
            <a:r>
              <a:rPr lang="en-GB" sz="1400" dirty="0"/>
              <a:t>Meets </a:t>
            </a:r>
            <a:r>
              <a:rPr lang="en-GB" sz="1400" b="1" dirty="0"/>
              <a:t>policy</a:t>
            </a:r>
            <a:r>
              <a:rPr lang="en-GB" sz="1400" dirty="0"/>
              <a:t> needs. Aligns with funder and institutional requirements</a:t>
            </a:r>
          </a:p>
          <a:p>
            <a:pPr marL="114297" indent="0">
              <a:buNone/>
            </a:pPr>
            <a:br>
              <a:rPr lang="en-GB" sz="1400" dirty="0"/>
            </a:br>
            <a:r>
              <a:rPr lang="en-GB" sz="1400" b="1" dirty="0">
                <a:solidFill>
                  <a:schemeClr val="accent5"/>
                </a:solidFill>
              </a:rPr>
              <a:t>Check in: Do you relate to these benefits of FAIR data</a:t>
            </a:r>
          </a:p>
        </p:txBody>
      </p:sp>
      <p:pic>
        <p:nvPicPr>
          <p:cNvPr id="9" name="Picture 8" descr="A group of people on a carnival ride&#10;&#10;AI-generated content may be incorrect.">
            <a:extLst>
              <a:ext uri="{FF2B5EF4-FFF2-40B4-BE49-F238E27FC236}">
                <a16:creationId xmlns:a16="http://schemas.microsoft.com/office/drawing/2014/main" id="{FB7B9B9D-3BBC-CD53-80D8-EB8BC757DD04}"/>
              </a:ext>
            </a:extLst>
          </p:cNvPr>
          <p:cNvPicPr>
            <a:picLocks noChangeAspect="1"/>
          </p:cNvPicPr>
          <p:nvPr/>
        </p:nvPicPr>
        <p:blipFill rotWithShape="1">
          <a:blip r:embed="rId2"/>
          <a:srcRect l="1" r="33088"/>
          <a:stretch/>
        </p:blipFill>
        <p:spPr>
          <a:xfrm>
            <a:off x="311944" y="1017985"/>
            <a:ext cx="3853256" cy="3824819"/>
          </a:xfrm>
          <a:prstGeom prst="rect">
            <a:avLst/>
          </a:prstGeom>
          <a:effectLst>
            <a:softEdge rad="286772"/>
          </a:effectLst>
        </p:spPr>
      </p:pic>
    </p:spTree>
    <p:extLst>
      <p:ext uri="{BB962C8B-B14F-4D97-AF65-F5344CB8AC3E}">
        <p14:creationId xmlns:p14="http://schemas.microsoft.com/office/powerpoint/2010/main" val="41494868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E63D3-C53E-DB7B-6A0A-A8BAF5D435EC}"/>
              </a:ext>
            </a:extLst>
          </p:cNvPr>
          <p:cNvSpPr>
            <a:spLocks noGrp="1"/>
          </p:cNvSpPr>
          <p:nvPr>
            <p:ph type="title"/>
          </p:nvPr>
        </p:nvSpPr>
        <p:spPr>
          <a:xfrm>
            <a:off x="311700" y="445025"/>
            <a:ext cx="8520600" cy="572700"/>
          </a:xfrm>
        </p:spPr>
        <p:txBody>
          <a:bodyPr>
            <a:normAutofit/>
          </a:bodyPr>
          <a:lstStyle/>
          <a:p>
            <a:r>
              <a:rPr lang="en-GB" dirty="0"/>
              <a:t>Implementing FAIR - </a:t>
            </a:r>
            <a:r>
              <a:rPr lang="en-GB" dirty="0">
                <a:solidFill>
                  <a:srgbClr val="FFC000"/>
                </a:solidFill>
              </a:rPr>
              <a:t>Why</a:t>
            </a:r>
            <a:r>
              <a:rPr lang="en-GB" dirty="0"/>
              <a:t> </a:t>
            </a:r>
            <a:r>
              <a:rPr lang="en-GB" dirty="0">
                <a:solidFill>
                  <a:srgbClr val="FFC000"/>
                </a:solidFill>
              </a:rPr>
              <a:t>is</a:t>
            </a:r>
            <a:r>
              <a:rPr lang="en-GB" dirty="0"/>
              <a:t> </a:t>
            </a:r>
            <a:r>
              <a:rPr lang="en-GB" dirty="0">
                <a:solidFill>
                  <a:srgbClr val="FFC000"/>
                </a:solidFill>
              </a:rPr>
              <a:t>it</a:t>
            </a:r>
            <a:r>
              <a:rPr lang="en-GB" dirty="0"/>
              <a:t> </a:t>
            </a:r>
            <a:r>
              <a:rPr lang="en-GB" dirty="0">
                <a:solidFill>
                  <a:srgbClr val="FFC000"/>
                </a:solidFill>
              </a:rPr>
              <a:t>difficult</a:t>
            </a:r>
          </a:p>
        </p:txBody>
      </p:sp>
      <p:sp>
        <p:nvSpPr>
          <p:cNvPr id="3" name="Text Placeholder 2">
            <a:extLst>
              <a:ext uri="{FF2B5EF4-FFF2-40B4-BE49-F238E27FC236}">
                <a16:creationId xmlns:a16="http://schemas.microsoft.com/office/drawing/2014/main" id="{D55220B8-C349-BAFF-F5EE-ACCFABBD6A1F}"/>
              </a:ext>
            </a:extLst>
          </p:cNvPr>
          <p:cNvSpPr>
            <a:spLocks noGrp="1"/>
          </p:cNvSpPr>
          <p:nvPr>
            <p:ph type="body" idx="1"/>
          </p:nvPr>
        </p:nvSpPr>
        <p:spPr>
          <a:xfrm>
            <a:off x="311944" y="1152525"/>
            <a:ext cx="3161588" cy="3415904"/>
          </a:xfrm>
        </p:spPr>
        <p:txBody>
          <a:bodyPr>
            <a:normAutofit/>
          </a:bodyPr>
          <a:lstStyle/>
          <a:p>
            <a:r>
              <a:rPr lang="en-GB" dirty="0"/>
              <a:t>FAIR is widely supported ideal, but hard to implement</a:t>
            </a:r>
          </a:p>
          <a:p>
            <a:r>
              <a:rPr lang="en-GB" dirty="0"/>
              <a:t>Principles ≠ Practice</a:t>
            </a:r>
          </a:p>
          <a:p>
            <a:r>
              <a:rPr lang="en-GB" dirty="0"/>
              <a:t>Unclear where to begin</a:t>
            </a:r>
          </a:p>
          <a:p>
            <a:r>
              <a:rPr lang="en-GB" dirty="0"/>
              <a:t>Limited time, distributed responsibilities</a:t>
            </a:r>
          </a:p>
          <a:p>
            <a:r>
              <a:rPr lang="en-GB" dirty="0"/>
              <a:t>No one-size-fits-all path</a:t>
            </a:r>
          </a:p>
          <a:p>
            <a:pPr marL="114297" indent="0">
              <a:buNone/>
            </a:pPr>
            <a:endParaRPr lang="en-GB" dirty="0"/>
          </a:p>
          <a:p>
            <a:pPr marL="114297" indent="0">
              <a:buNone/>
            </a:pPr>
            <a:r>
              <a:rPr lang="en-GB" b="1" dirty="0">
                <a:solidFill>
                  <a:schemeClr val="accent5"/>
                </a:solidFill>
              </a:rPr>
              <a:t>Name examples: What’s the biggest challenge in your work when it comes to FAIR?</a:t>
            </a:r>
          </a:p>
        </p:txBody>
      </p:sp>
      <p:pic>
        <p:nvPicPr>
          <p:cNvPr id="1026" name="Picture 2">
            <a:extLst>
              <a:ext uri="{FF2B5EF4-FFF2-40B4-BE49-F238E27FC236}">
                <a16:creationId xmlns:a16="http://schemas.microsoft.com/office/drawing/2014/main" id="{C07A08BA-5532-B722-C529-27B1BE9DC18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334" t="8959" r="1924" b="7893"/>
          <a:stretch/>
        </p:blipFill>
        <p:spPr bwMode="auto">
          <a:xfrm>
            <a:off x="3651661" y="1875564"/>
            <a:ext cx="5492339" cy="3197798"/>
          </a:xfrm>
          <a:prstGeom prst="rect">
            <a:avLst/>
          </a:prstGeom>
          <a:noFill/>
          <a:extLst>
            <a:ext uri="{909E8E84-426E-40DD-AFC4-6F175D3DCCD1}">
              <a14:hiddenFill xmlns:a14="http://schemas.microsoft.com/office/drawing/2010/main">
                <a:solidFill>
                  <a:srgbClr val="FFFFFF"/>
                </a:solidFill>
              </a14:hiddenFill>
            </a:ext>
          </a:extLst>
        </p:spPr>
      </p:pic>
      <p:pic>
        <p:nvPicPr>
          <p:cNvPr id="18" name="Graphic 17">
            <a:extLst>
              <a:ext uri="{FF2B5EF4-FFF2-40B4-BE49-F238E27FC236}">
                <a16:creationId xmlns:a16="http://schemas.microsoft.com/office/drawing/2014/main" id="{C7828B89-58BF-2FD7-5089-30CC7589B3E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17912" y="122635"/>
            <a:ext cx="1668837" cy="1668837"/>
          </a:xfrm>
          <a:prstGeom prst="rect">
            <a:avLst/>
          </a:prstGeom>
        </p:spPr>
      </p:pic>
      <p:pic>
        <p:nvPicPr>
          <p:cNvPr id="19" name="Google Shape;242;p44">
            <a:extLst>
              <a:ext uri="{FF2B5EF4-FFF2-40B4-BE49-F238E27FC236}">
                <a16:creationId xmlns:a16="http://schemas.microsoft.com/office/drawing/2014/main" id="{C2D9C67C-12A1-4D77-9003-77C7E8BD9281}"/>
              </a:ext>
            </a:extLst>
          </p:cNvPr>
          <p:cNvPicPr preferRelativeResize="0"/>
          <p:nvPr/>
        </p:nvPicPr>
        <p:blipFill rotWithShape="1">
          <a:blip r:embed="rId5">
            <a:alphaModFix/>
          </a:blip>
          <a:srcRect/>
          <a:stretch/>
        </p:blipFill>
        <p:spPr>
          <a:xfrm>
            <a:off x="6967917" y="122635"/>
            <a:ext cx="1938647" cy="1739708"/>
          </a:xfrm>
          <a:prstGeom prst="rect">
            <a:avLst/>
          </a:prstGeom>
          <a:noFill/>
          <a:ln>
            <a:noFill/>
          </a:ln>
        </p:spPr>
      </p:pic>
    </p:spTree>
    <p:extLst>
      <p:ext uri="{BB962C8B-B14F-4D97-AF65-F5344CB8AC3E}">
        <p14:creationId xmlns:p14="http://schemas.microsoft.com/office/powerpoint/2010/main" val="23746489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50271-8C83-1F03-4900-90E453A32CE5}"/>
              </a:ext>
            </a:extLst>
          </p:cNvPr>
          <p:cNvSpPr>
            <a:spLocks noGrp="1"/>
          </p:cNvSpPr>
          <p:nvPr>
            <p:ph type="title"/>
          </p:nvPr>
        </p:nvSpPr>
        <p:spPr>
          <a:xfrm>
            <a:off x="311700" y="445025"/>
            <a:ext cx="8520600" cy="572700"/>
          </a:xfrm>
        </p:spPr>
        <p:txBody>
          <a:bodyPr>
            <a:normAutofit/>
          </a:bodyPr>
          <a:lstStyle/>
          <a:p>
            <a:r>
              <a:rPr lang="en-GB" dirty="0"/>
              <a:t>Step 1 - </a:t>
            </a:r>
            <a:r>
              <a:rPr lang="en-GB" dirty="0">
                <a:solidFill>
                  <a:schemeClr val="accent5"/>
                </a:solidFill>
              </a:rPr>
              <a:t>Define your </a:t>
            </a:r>
            <a:r>
              <a:rPr lang="en-GB" dirty="0" err="1">
                <a:solidFill>
                  <a:schemeClr val="accent5"/>
                </a:solidFill>
              </a:rPr>
              <a:t>FAIRification</a:t>
            </a:r>
            <a:r>
              <a:rPr lang="en-GB" dirty="0">
                <a:solidFill>
                  <a:schemeClr val="accent5"/>
                </a:solidFill>
              </a:rPr>
              <a:t> objectives (1)</a:t>
            </a:r>
          </a:p>
        </p:txBody>
      </p:sp>
      <p:sp>
        <p:nvSpPr>
          <p:cNvPr id="3" name="Text Placeholder 2">
            <a:extLst>
              <a:ext uri="{FF2B5EF4-FFF2-40B4-BE49-F238E27FC236}">
                <a16:creationId xmlns:a16="http://schemas.microsoft.com/office/drawing/2014/main" id="{CCF65C1D-794C-CD89-1A64-BACC193FEA8D}"/>
              </a:ext>
            </a:extLst>
          </p:cNvPr>
          <p:cNvSpPr>
            <a:spLocks noGrp="1"/>
          </p:cNvSpPr>
          <p:nvPr>
            <p:ph type="body" idx="1"/>
          </p:nvPr>
        </p:nvSpPr>
        <p:spPr>
          <a:xfrm>
            <a:off x="311944" y="1017985"/>
            <a:ext cx="6292838" cy="3415904"/>
          </a:xfrm>
        </p:spPr>
        <p:txBody>
          <a:bodyPr>
            <a:noAutofit/>
          </a:bodyPr>
          <a:lstStyle/>
          <a:p>
            <a:pPr marL="114297" indent="0">
              <a:buNone/>
            </a:pPr>
            <a:r>
              <a:rPr lang="en-GB" sz="1425" dirty="0"/>
              <a:t>Be clear about what you want to </a:t>
            </a:r>
            <a:r>
              <a:rPr lang="en-GB" sz="1425" b="1" dirty="0"/>
              <a:t>achieve</a:t>
            </a:r>
            <a:r>
              <a:rPr lang="en-GB" sz="1425" dirty="0"/>
              <a:t> (scope, be realistic)</a:t>
            </a:r>
          </a:p>
          <a:p>
            <a:r>
              <a:rPr lang="en-GB" sz="1425" dirty="0"/>
              <a:t>E.g., improve machine-actionability, support better data reuse, meet funder or legal compliance</a:t>
            </a:r>
          </a:p>
          <a:p>
            <a:r>
              <a:rPr lang="en-GB" sz="1425" dirty="0"/>
              <a:t>What data. You don’t need to </a:t>
            </a:r>
            <a:r>
              <a:rPr lang="en-GB" sz="1425" dirty="0" err="1"/>
              <a:t>FAIRify</a:t>
            </a:r>
            <a:r>
              <a:rPr lang="en-GB" sz="1425" dirty="0"/>
              <a:t> everything at once, baby steps are fine</a:t>
            </a:r>
          </a:p>
          <a:p>
            <a:pPr marL="596885" lvl="1" indent="0">
              <a:buNone/>
            </a:pPr>
            <a:endParaRPr lang="en-GB" sz="1425" dirty="0"/>
          </a:p>
          <a:p>
            <a:pPr marL="114297" indent="0">
              <a:buNone/>
            </a:pPr>
            <a:r>
              <a:rPr lang="en-GB" sz="1425" dirty="0"/>
              <a:t>Think about </a:t>
            </a:r>
            <a:r>
              <a:rPr lang="en-GB" sz="1425" b="1" dirty="0"/>
              <a:t>who</a:t>
            </a:r>
            <a:r>
              <a:rPr lang="en-GB" sz="1425" dirty="0"/>
              <a:t> benefits from your goals</a:t>
            </a:r>
            <a:endParaRPr lang="en-GB" sz="1425" b="1" dirty="0"/>
          </a:p>
          <a:p>
            <a:r>
              <a:rPr lang="en-GB" sz="1425" dirty="0"/>
              <a:t>E.g., a funder may need evidence of compliance or reuse, fellow researchers may need well-described data for integration or analysis</a:t>
            </a:r>
          </a:p>
          <a:p>
            <a:pPr>
              <a:buFont typeface="Arial" panose="020B0604020202020204" pitchFamily="34" charset="0"/>
              <a:buChar char="•"/>
            </a:pPr>
            <a:endParaRPr lang="en-GB" sz="1425" dirty="0"/>
          </a:p>
          <a:p>
            <a:pPr marL="114297" indent="0">
              <a:buNone/>
            </a:pPr>
            <a:r>
              <a:rPr lang="en-GB" sz="1425" dirty="0"/>
              <a:t>Having clear </a:t>
            </a:r>
            <a:r>
              <a:rPr lang="en-GB" sz="1425" b="1" dirty="0"/>
              <a:t>objectives</a:t>
            </a:r>
            <a:r>
              <a:rPr lang="en-GB" sz="1425" dirty="0"/>
              <a:t> ensures your efforts are focused and meaningful</a:t>
            </a:r>
            <a:endParaRPr lang="en-GB" sz="1425" b="1" dirty="0"/>
          </a:p>
          <a:p>
            <a:r>
              <a:rPr lang="en-GB" sz="1425" dirty="0"/>
              <a:t>Without them, actions remain abstract</a:t>
            </a:r>
          </a:p>
          <a:p>
            <a:r>
              <a:rPr lang="en-GB" sz="1425" dirty="0"/>
              <a:t>Shared goals help align different roles and responsibilities</a:t>
            </a:r>
          </a:p>
          <a:p>
            <a:r>
              <a:rPr lang="en-GB" sz="1425" dirty="0"/>
              <a:t>Objectives form a baseline to assess progress later</a:t>
            </a:r>
          </a:p>
          <a:p>
            <a:pPr marL="114297" indent="0">
              <a:buNone/>
            </a:pPr>
            <a:endParaRPr lang="en-GB" sz="1425" dirty="0"/>
          </a:p>
          <a:p>
            <a:pPr marL="114297" indent="0">
              <a:buNone/>
            </a:pPr>
            <a:r>
              <a:rPr lang="en-GB" sz="1425" dirty="0"/>
              <a:t>See </a:t>
            </a:r>
            <a:r>
              <a:rPr lang="en-GB" sz="1425" dirty="0">
                <a:hlinkClick r:id="rId2"/>
              </a:rPr>
              <a:t>FAIR Metroline - Step 1</a:t>
            </a:r>
            <a:r>
              <a:rPr lang="en-GB" sz="1425" dirty="0"/>
              <a:t> for detailed guidance</a:t>
            </a:r>
          </a:p>
        </p:txBody>
      </p:sp>
      <p:pic>
        <p:nvPicPr>
          <p:cNvPr id="13" name="Picture 12" descr="A hand holding a leaf&#10;&#10;AI-generated content may be incorrect.">
            <a:extLst>
              <a:ext uri="{FF2B5EF4-FFF2-40B4-BE49-F238E27FC236}">
                <a16:creationId xmlns:a16="http://schemas.microsoft.com/office/drawing/2014/main" id="{9717A5CC-05A2-0170-6E10-D3B21B0C886E}"/>
              </a:ext>
            </a:extLst>
          </p:cNvPr>
          <p:cNvPicPr>
            <a:picLocks noChangeAspect="1"/>
          </p:cNvPicPr>
          <p:nvPr/>
        </p:nvPicPr>
        <p:blipFill>
          <a:blip r:embed="rId3">
            <a:alphaModFix amt="15000"/>
          </a:blip>
          <a:srcRect r="53894"/>
          <a:stretch/>
        </p:blipFill>
        <p:spPr>
          <a:xfrm>
            <a:off x="5389342" y="-45682"/>
            <a:ext cx="3754658" cy="5234863"/>
          </a:xfrm>
          <a:prstGeom prst="rect">
            <a:avLst/>
          </a:prstGeom>
        </p:spPr>
      </p:pic>
    </p:spTree>
    <p:extLst>
      <p:ext uri="{BB962C8B-B14F-4D97-AF65-F5344CB8AC3E}">
        <p14:creationId xmlns:p14="http://schemas.microsoft.com/office/powerpoint/2010/main" val="39820990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98AC1-BEE3-DDE2-4F3A-C80422FC6EFF}"/>
              </a:ext>
            </a:extLst>
          </p:cNvPr>
          <p:cNvSpPr>
            <a:spLocks noGrp="1"/>
          </p:cNvSpPr>
          <p:nvPr>
            <p:ph type="title"/>
          </p:nvPr>
        </p:nvSpPr>
        <p:spPr/>
        <p:txBody>
          <a:bodyPr/>
          <a:lstStyle/>
          <a:p>
            <a:r>
              <a:rPr lang="en-GB" dirty="0"/>
              <a:t>Step 1 - </a:t>
            </a:r>
            <a:r>
              <a:rPr lang="en-GB" dirty="0">
                <a:solidFill>
                  <a:schemeClr val="accent5"/>
                </a:solidFill>
              </a:rPr>
              <a:t>Define your </a:t>
            </a:r>
            <a:r>
              <a:rPr lang="en-GB" dirty="0" err="1">
                <a:solidFill>
                  <a:schemeClr val="accent5"/>
                </a:solidFill>
              </a:rPr>
              <a:t>FAIRification</a:t>
            </a:r>
            <a:r>
              <a:rPr lang="en-GB" dirty="0">
                <a:solidFill>
                  <a:schemeClr val="accent5"/>
                </a:solidFill>
              </a:rPr>
              <a:t> objectives (2)</a:t>
            </a:r>
            <a:endParaRPr lang="en-GB" dirty="0"/>
          </a:p>
        </p:txBody>
      </p:sp>
      <p:sp>
        <p:nvSpPr>
          <p:cNvPr id="3" name="Text Placeholder 2">
            <a:extLst>
              <a:ext uri="{FF2B5EF4-FFF2-40B4-BE49-F238E27FC236}">
                <a16:creationId xmlns:a16="http://schemas.microsoft.com/office/drawing/2014/main" id="{55AE8929-8F1D-C12F-BC4A-2D866A74F965}"/>
              </a:ext>
            </a:extLst>
          </p:cNvPr>
          <p:cNvSpPr>
            <a:spLocks noGrp="1"/>
          </p:cNvSpPr>
          <p:nvPr>
            <p:ph type="body" idx="1"/>
          </p:nvPr>
        </p:nvSpPr>
        <p:spPr>
          <a:xfrm>
            <a:off x="3754659" y="1152475"/>
            <a:ext cx="4875761" cy="3416400"/>
          </a:xfrm>
        </p:spPr>
        <p:txBody>
          <a:bodyPr>
            <a:normAutofit/>
          </a:bodyPr>
          <a:lstStyle/>
          <a:p>
            <a:pPr marL="0">
              <a:buNone/>
            </a:pPr>
            <a:r>
              <a:rPr lang="en-GB" b="1" dirty="0"/>
              <a:t>Example from DEMPACT - </a:t>
            </a:r>
            <a:r>
              <a:rPr lang="en-GB" b="1" dirty="0">
                <a:hlinkClick r:id="rId2"/>
              </a:rPr>
              <a:t>https://dempact.nl/</a:t>
            </a:r>
            <a:r>
              <a:rPr lang="en-GB" b="1" dirty="0"/>
              <a:t> </a:t>
            </a:r>
          </a:p>
          <a:p>
            <a:pPr marL="0">
              <a:buNone/>
            </a:pPr>
            <a:endParaRPr lang="en-GB" b="1" dirty="0"/>
          </a:p>
          <a:p>
            <a:pPr marL="0">
              <a:buNone/>
            </a:pPr>
            <a:r>
              <a:rPr lang="en-GB" dirty="0"/>
              <a:t>To meet ZonMw requirements and enable data reuse, DEMPACT defined shared </a:t>
            </a:r>
            <a:r>
              <a:rPr lang="en-GB" dirty="0" err="1"/>
              <a:t>FAIRification</a:t>
            </a:r>
            <a:r>
              <a:rPr lang="en-GB" dirty="0"/>
              <a:t> goals including:</a:t>
            </a:r>
          </a:p>
          <a:p>
            <a:r>
              <a:rPr lang="en-GB" dirty="0"/>
              <a:t>Making selected dementia datasets </a:t>
            </a:r>
            <a:r>
              <a:rPr lang="en-GB" b="1" dirty="0"/>
              <a:t>findable</a:t>
            </a:r>
            <a:r>
              <a:rPr lang="en-GB" dirty="0"/>
              <a:t> via the national health data catalogue</a:t>
            </a:r>
          </a:p>
          <a:p>
            <a:r>
              <a:rPr lang="en-GB" dirty="0"/>
              <a:t>Improving </a:t>
            </a:r>
            <a:r>
              <a:rPr lang="en-GB" b="1" dirty="0"/>
              <a:t>metadata harmonisation </a:t>
            </a:r>
            <a:r>
              <a:rPr lang="en-GB" dirty="0"/>
              <a:t>across consortia</a:t>
            </a:r>
          </a:p>
          <a:p>
            <a:r>
              <a:rPr lang="en-GB" dirty="0"/>
              <a:t>Aligning on </a:t>
            </a:r>
            <a:r>
              <a:rPr lang="en-GB" b="1" dirty="0"/>
              <a:t>community standards </a:t>
            </a:r>
            <a:r>
              <a:rPr lang="en-GB" dirty="0"/>
              <a:t>(e.g. Dublin Core, OMOP)</a:t>
            </a:r>
          </a:p>
          <a:p>
            <a:r>
              <a:rPr lang="en-GB" dirty="0"/>
              <a:t>Strengthening the role of </a:t>
            </a:r>
            <a:r>
              <a:rPr lang="en-GB" b="1" dirty="0"/>
              <a:t>data stewards </a:t>
            </a:r>
            <a:r>
              <a:rPr lang="en-GB" dirty="0"/>
              <a:t>as FAIR enablers (community building, training programme, hiring a dedicated data steward)</a:t>
            </a:r>
          </a:p>
        </p:txBody>
      </p:sp>
      <p:pic>
        <p:nvPicPr>
          <p:cNvPr id="7" name="Picture 6" descr="A hand holding a leaf&#10;&#10;AI-generated content may be incorrect.">
            <a:extLst>
              <a:ext uri="{FF2B5EF4-FFF2-40B4-BE49-F238E27FC236}">
                <a16:creationId xmlns:a16="http://schemas.microsoft.com/office/drawing/2014/main" id="{F4CED2EC-5C66-80B5-40F6-757FECCF1DF6}"/>
              </a:ext>
            </a:extLst>
          </p:cNvPr>
          <p:cNvPicPr>
            <a:picLocks noChangeAspect="1"/>
          </p:cNvPicPr>
          <p:nvPr/>
        </p:nvPicPr>
        <p:blipFill>
          <a:blip r:embed="rId3">
            <a:alphaModFix amt="15000"/>
          </a:blip>
          <a:srcRect r="53894"/>
          <a:stretch/>
        </p:blipFill>
        <p:spPr>
          <a:xfrm>
            <a:off x="1" y="-91363"/>
            <a:ext cx="3754658" cy="5234863"/>
          </a:xfrm>
          <a:prstGeom prst="rect">
            <a:avLst/>
          </a:prstGeom>
        </p:spPr>
      </p:pic>
    </p:spTree>
    <p:extLst>
      <p:ext uri="{BB962C8B-B14F-4D97-AF65-F5344CB8AC3E}">
        <p14:creationId xmlns:p14="http://schemas.microsoft.com/office/powerpoint/2010/main" val="21756032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43DB3-E0ED-67D4-B420-82C8F159D96A}"/>
              </a:ext>
            </a:extLst>
          </p:cNvPr>
          <p:cNvSpPr>
            <a:spLocks noGrp="1"/>
          </p:cNvSpPr>
          <p:nvPr>
            <p:ph type="title"/>
          </p:nvPr>
        </p:nvSpPr>
        <p:spPr/>
        <p:txBody>
          <a:bodyPr/>
          <a:lstStyle/>
          <a:p>
            <a:r>
              <a:rPr lang="en-GB" dirty="0"/>
              <a:t>Step 1 - </a:t>
            </a:r>
            <a:r>
              <a:rPr lang="en-GB" dirty="0">
                <a:solidFill>
                  <a:schemeClr val="accent5"/>
                </a:solidFill>
              </a:rPr>
              <a:t>Define your </a:t>
            </a:r>
            <a:r>
              <a:rPr lang="en-GB" dirty="0" err="1">
                <a:solidFill>
                  <a:schemeClr val="accent5"/>
                </a:solidFill>
              </a:rPr>
              <a:t>FAIRification</a:t>
            </a:r>
            <a:r>
              <a:rPr lang="en-GB" dirty="0">
                <a:solidFill>
                  <a:schemeClr val="accent5"/>
                </a:solidFill>
              </a:rPr>
              <a:t> objectives (3)</a:t>
            </a:r>
            <a:endParaRPr lang="en-GB" dirty="0"/>
          </a:p>
        </p:txBody>
      </p:sp>
      <p:sp>
        <p:nvSpPr>
          <p:cNvPr id="3" name="Text Placeholder 2">
            <a:extLst>
              <a:ext uri="{FF2B5EF4-FFF2-40B4-BE49-F238E27FC236}">
                <a16:creationId xmlns:a16="http://schemas.microsoft.com/office/drawing/2014/main" id="{54D8C9F8-81E6-209A-3D4C-4F8BDD3F2505}"/>
              </a:ext>
            </a:extLst>
          </p:cNvPr>
          <p:cNvSpPr>
            <a:spLocks noGrp="1"/>
          </p:cNvSpPr>
          <p:nvPr>
            <p:ph type="body" idx="1"/>
          </p:nvPr>
        </p:nvSpPr>
        <p:spPr/>
        <p:txBody>
          <a:bodyPr>
            <a:noAutofit/>
          </a:bodyPr>
          <a:lstStyle/>
          <a:p>
            <a:pPr marL="0">
              <a:buNone/>
            </a:pPr>
            <a:r>
              <a:rPr lang="en-GB" sz="1425" b="1" dirty="0"/>
              <a:t>What’s next for EXTRACT or any practical project. What can you do? </a:t>
            </a:r>
          </a:p>
          <a:p>
            <a:pPr marL="0">
              <a:buNone/>
            </a:pPr>
            <a:r>
              <a:rPr lang="en-GB" sz="1425" dirty="0"/>
              <a:t>As FAIR and ethics advisor, I reviewed EXTRACT’s Data Management Plan. The DMP was solid, but there is definitely room to grow. </a:t>
            </a:r>
            <a:r>
              <a:rPr lang="en-GB" sz="1425" i="1" dirty="0"/>
              <a:t>Example taken from </a:t>
            </a:r>
            <a:r>
              <a:rPr lang="en-GB" sz="1425" i="1" dirty="0">
                <a:hlinkClick r:id="rId2"/>
              </a:rPr>
              <a:t>https://extract-project.eu/contact/</a:t>
            </a:r>
            <a:r>
              <a:rPr lang="en-GB" sz="1425" i="1" dirty="0"/>
              <a:t> project</a:t>
            </a:r>
          </a:p>
          <a:p>
            <a:pPr marL="0">
              <a:buNone/>
            </a:pPr>
            <a:endParaRPr lang="en-GB" sz="1425" b="1" dirty="0"/>
          </a:p>
          <a:p>
            <a:pPr marL="0">
              <a:buNone/>
            </a:pPr>
            <a:r>
              <a:rPr lang="en-GB" sz="1425" b="1" dirty="0"/>
              <a:t>Step 1 - Define</a:t>
            </a:r>
          </a:p>
          <a:p>
            <a:r>
              <a:rPr lang="en-GB" sz="1425" dirty="0"/>
              <a:t>Enrich </a:t>
            </a:r>
            <a:r>
              <a:rPr lang="en-GB" sz="1425" b="1" dirty="0"/>
              <a:t>metadata</a:t>
            </a:r>
            <a:r>
              <a:rPr lang="en-GB" sz="1425" dirty="0"/>
              <a:t> for findability</a:t>
            </a:r>
          </a:p>
          <a:p>
            <a:r>
              <a:rPr lang="en-GB" sz="1425" dirty="0"/>
              <a:t>Clarify </a:t>
            </a:r>
            <a:r>
              <a:rPr lang="en-GB" sz="1425" b="1" dirty="0"/>
              <a:t>reuse conditions </a:t>
            </a:r>
            <a:r>
              <a:rPr lang="en-GB" sz="1425" dirty="0"/>
              <a:t>and </a:t>
            </a:r>
            <a:r>
              <a:rPr lang="en-GB" sz="1425" b="1" dirty="0"/>
              <a:t>licensing</a:t>
            </a:r>
          </a:p>
          <a:p>
            <a:r>
              <a:rPr lang="en-GB" sz="1425" dirty="0"/>
              <a:t>Strengthen </a:t>
            </a:r>
            <a:r>
              <a:rPr lang="en-GB" sz="1425" b="1" dirty="0"/>
              <a:t>preservation</a:t>
            </a:r>
            <a:r>
              <a:rPr lang="en-GB" sz="1425" dirty="0"/>
              <a:t> and </a:t>
            </a:r>
            <a:r>
              <a:rPr lang="en-GB" sz="1425" b="1" dirty="0"/>
              <a:t>reproducibility</a:t>
            </a:r>
          </a:p>
          <a:p>
            <a:r>
              <a:rPr lang="en-GB" sz="1425" dirty="0"/>
              <a:t>Address </a:t>
            </a:r>
            <a:r>
              <a:rPr lang="en-GB" sz="1425" b="1" dirty="0"/>
              <a:t>inclusiveness</a:t>
            </a:r>
            <a:r>
              <a:rPr lang="en-GB" sz="1425" dirty="0"/>
              <a:t> and </a:t>
            </a:r>
            <a:r>
              <a:rPr lang="en-GB" sz="1425" b="1" dirty="0"/>
              <a:t>post-deployment </a:t>
            </a:r>
            <a:r>
              <a:rPr lang="en-GB" sz="1425" dirty="0"/>
              <a:t>risks</a:t>
            </a:r>
          </a:p>
          <a:p>
            <a:pPr marL="114297" indent="0">
              <a:buNone/>
            </a:pPr>
            <a:endParaRPr lang="en-GB" sz="1425" dirty="0"/>
          </a:p>
          <a:p>
            <a:pPr marL="114297" indent="0">
              <a:buNone/>
            </a:pPr>
            <a:r>
              <a:rPr lang="en-GB" sz="1425" dirty="0"/>
              <a:t>In such a data-intensive and ethically sensitive context as EXTRACT, </a:t>
            </a:r>
            <a:r>
              <a:rPr lang="en-GB" sz="1425" b="1" dirty="0"/>
              <a:t>robust data governance</a:t>
            </a:r>
            <a:r>
              <a:rPr lang="en-GB" sz="1425" dirty="0"/>
              <a:t> is essential. That’s why FAIR principles, privacy, security, and transparency is best addressed early, as part of the project’s operational backbone</a:t>
            </a:r>
          </a:p>
          <a:p>
            <a:pPr marL="114297" indent="0">
              <a:buNone/>
            </a:pPr>
            <a:endParaRPr lang="en-GB" sz="1425" dirty="0"/>
          </a:p>
          <a:p>
            <a:pPr marL="114297" indent="0">
              <a:buNone/>
            </a:pPr>
            <a:r>
              <a:rPr lang="en-GB" sz="1425" b="1" dirty="0">
                <a:solidFill>
                  <a:schemeClr val="accent5"/>
                </a:solidFill>
              </a:rPr>
              <a:t>Reflect: did you ever take such a coordinated approach to FAIR objectives in a project?</a:t>
            </a:r>
            <a:endParaRPr lang="en-GB" sz="1425" dirty="0"/>
          </a:p>
          <a:p>
            <a:pPr marL="114297" indent="0">
              <a:buNone/>
            </a:pPr>
            <a:endParaRPr lang="en-GB" sz="1425" dirty="0"/>
          </a:p>
        </p:txBody>
      </p:sp>
      <p:pic>
        <p:nvPicPr>
          <p:cNvPr id="7" name="Picture 6" descr="A hand holding a leaf&#10;&#10;AI-generated content may be incorrect.">
            <a:extLst>
              <a:ext uri="{FF2B5EF4-FFF2-40B4-BE49-F238E27FC236}">
                <a16:creationId xmlns:a16="http://schemas.microsoft.com/office/drawing/2014/main" id="{58B6B901-3E4C-7235-9E84-1E5C5E08DF53}"/>
              </a:ext>
            </a:extLst>
          </p:cNvPr>
          <p:cNvPicPr>
            <a:picLocks noChangeAspect="1"/>
          </p:cNvPicPr>
          <p:nvPr/>
        </p:nvPicPr>
        <p:blipFill>
          <a:blip r:embed="rId3">
            <a:alphaModFix amt="15000"/>
          </a:blip>
          <a:srcRect r="53894"/>
          <a:stretch/>
        </p:blipFill>
        <p:spPr>
          <a:xfrm>
            <a:off x="3502855" y="137237"/>
            <a:ext cx="3754658" cy="5234863"/>
          </a:xfrm>
          <a:prstGeom prst="rect">
            <a:avLst/>
          </a:prstGeom>
        </p:spPr>
      </p:pic>
    </p:spTree>
    <p:extLst>
      <p:ext uri="{BB962C8B-B14F-4D97-AF65-F5344CB8AC3E}">
        <p14:creationId xmlns:p14="http://schemas.microsoft.com/office/powerpoint/2010/main" val="30687909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275D9-0B67-9876-C6E0-28A76BEA11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630CD7-0B7F-6ADC-D5F9-8D22CDF9727F}"/>
              </a:ext>
            </a:extLst>
          </p:cNvPr>
          <p:cNvSpPr>
            <a:spLocks noGrp="1"/>
          </p:cNvSpPr>
          <p:nvPr>
            <p:ph type="title"/>
          </p:nvPr>
        </p:nvSpPr>
        <p:spPr>
          <a:xfrm>
            <a:off x="311700" y="445025"/>
            <a:ext cx="8520600" cy="572700"/>
          </a:xfrm>
        </p:spPr>
        <p:txBody>
          <a:bodyPr>
            <a:normAutofit/>
          </a:bodyPr>
          <a:lstStyle/>
          <a:p>
            <a:r>
              <a:rPr lang="en-GB" dirty="0"/>
              <a:t>Step 2 - </a:t>
            </a:r>
            <a:r>
              <a:rPr lang="en-GB" dirty="0">
                <a:solidFill>
                  <a:schemeClr val="accent5"/>
                </a:solidFill>
              </a:rPr>
              <a:t>Reflect on your data practices (pre-FAIR assessment) (1)</a:t>
            </a:r>
          </a:p>
        </p:txBody>
      </p:sp>
      <p:pic>
        <p:nvPicPr>
          <p:cNvPr id="5" name="Picture 4" descr="A close-up of a sunflower&#10;&#10;AI-generated content may be incorrect.">
            <a:extLst>
              <a:ext uri="{FF2B5EF4-FFF2-40B4-BE49-F238E27FC236}">
                <a16:creationId xmlns:a16="http://schemas.microsoft.com/office/drawing/2014/main" id="{3404BA6C-136C-7CA5-8D1C-B621E6B8ED81}"/>
              </a:ext>
            </a:extLst>
          </p:cNvPr>
          <p:cNvPicPr>
            <a:picLocks noChangeAspect="1"/>
          </p:cNvPicPr>
          <p:nvPr/>
        </p:nvPicPr>
        <p:blipFill>
          <a:blip r:embed="rId2">
            <a:alphaModFix amt="15000"/>
          </a:blip>
          <a:srcRect l="18331" r="33168"/>
          <a:stretch/>
        </p:blipFill>
        <p:spPr>
          <a:xfrm>
            <a:off x="5401993" y="0"/>
            <a:ext cx="3742007" cy="5143500"/>
          </a:xfrm>
          <a:prstGeom prst="rect">
            <a:avLst/>
          </a:prstGeom>
        </p:spPr>
      </p:pic>
      <p:sp>
        <p:nvSpPr>
          <p:cNvPr id="3" name="Text Placeholder 2">
            <a:extLst>
              <a:ext uri="{FF2B5EF4-FFF2-40B4-BE49-F238E27FC236}">
                <a16:creationId xmlns:a16="http://schemas.microsoft.com/office/drawing/2014/main" id="{ED66162D-FE10-828B-7F7E-3C1402F7EFB2}"/>
              </a:ext>
            </a:extLst>
          </p:cNvPr>
          <p:cNvSpPr>
            <a:spLocks noGrp="1"/>
          </p:cNvSpPr>
          <p:nvPr>
            <p:ph type="body" idx="1"/>
          </p:nvPr>
        </p:nvSpPr>
        <p:spPr>
          <a:xfrm>
            <a:off x="311944" y="1017985"/>
            <a:ext cx="5776621" cy="3397898"/>
          </a:xfrm>
        </p:spPr>
        <p:txBody>
          <a:bodyPr>
            <a:noAutofit/>
          </a:bodyPr>
          <a:lstStyle/>
          <a:p>
            <a:pPr marL="0">
              <a:buNone/>
            </a:pPr>
            <a:r>
              <a:rPr lang="en-GB" dirty="0"/>
              <a:t>Use a </a:t>
            </a:r>
            <a:r>
              <a:rPr lang="en-GB" b="1" dirty="0"/>
              <a:t>pre-FAIR assessment tool </a:t>
            </a:r>
            <a:r>
              <a:rPr lang="en-GB" dirty="0"/>
              <a:t>to reflect on where you stand:</a:t>
            </a:r>
          </a:p>
          <a:p>
            <a:r>
              <a:rPr lang="en-GB" dirty="0"/>
              <a:t>Helps you identify strengths and blind spots</a:t>
            </a:r>
          </a:p>
          <a:p>
            <a:r>
              <a:rPr lang="en-GB" dirty="0"/>
              <a:t>Designed to spark discussion, not just tick boxes</a:t>
            </a:r>
          </a:p>
          <a:p>
            <a:r>
              <a:rPr lang="en-GB" dirty="0"/>
              <a:t>Encourages multiple perspectives, especially across roles</a:t>
            </a:r>
          </a:p>
          <a:p>
            <a:pPr>
              <a:buNone/>
            </a:pPr>
            <a:endParaRPr lang="en-GB" b="1" dirty="0"/>
          </a:p>
          <a:p>
            <a:pPr>
              <a:buNone/>
            </a:pPr>
            <a:r>
              <a:rPr lang="en-GB" dirty="0"/>
              <a:t>Practical outcomes</a:t>
            </a:r>
          </a:p>
          <a:p>
            <a:r>
              <a:rPr lang="en-GB" b="1" dirty="0"/>
              <a:t>Identify</a:t>
            </a:r>
            <a:r>
              <a:rPr lang="en-GB" dirty="0"/>
              <a:t> - What is already in place (e.g., metadata, identifiers, documentation)</a:t>
            </a:r>
          </a:p>
          <a:p>
            <a:r>
              <a:rPr lang="en-GB" b="1" dirty="0"/>
              <a:t>Discuss</a:t>
            </a:r>
            <a:r>
              <a:rPr lang="en-GB" dirty="0"/>
              <a:t> - What is still unclear, inconsistent, or varies across projects</a:t>
            </a:r>
          </a:p>
          <a:p>
            <a:r>
              <a:rPr lang="en-GB" b="1" dirty="0"/>
              <a:t>Prioritise</a:t>
            </a:r>
            <a:r>
              <a:rPr lang="en-GB" dirty="0"/>
              <a:t> - Which issues need attention first, and which can wait?</a:t>
            </a:r>
          </a:p>
          <a:p>
            <a:pPr marL="114297" indent="0">
              <a:buNone/>
            </a:pPr>
            <a:endParaRPr lang="en-GB" dirty="0"/>
          </a:p>
          <a:p>
            <a:pPr marL="114297" indent="0">
              <a:buNone/>
            </a:pPr>
            <a:r>
              <a:rPr lang="en-GB" dirty="0"/>
              <a:t>See </a:t>
            </a:r>
            <a:r>
              <a:rPr lang="en-GB" dirty="0">
                <a:hlinkClick r:id="rId3"/>
              </a:rPr>
              <a:t>FAIR Metroline - Step 2</a:t>
            </a:r>
            <a:r>
              <a:rPr lang="en-GB" dirty="0"/>
              <a:t> for detailed guidance</a:t>
            </a:r>
          </a:p>
        </p:txBody>
      </p:sp>
    </p:spTree>
    <p:extLst>
      <p:ext uri="{BB962C8B-B14F-4D97-AF65-F5344CB8AC3E}">
        <p14:creationId xmlns:p14="http://schemas.microsoft.com/office/powerpoint/2010/main" val="2273835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talking to a doctor&#10;&#10;AI-generated content may be incorrect.">
            <a:extLst>
              <a:ext uri="{FF2B5EF4-FFF2-40B4-BE49-F238E27FC236}">
                <a16:creationId xmlns:a16="http://schemas.microsoft.com/office/drawing/2014/main" id="{B1266B74-64F9-2845-AEE0-98EEC9498E6F}"/>
              </a:ext>
            </a:extLst>
          </p:cNvPr>
          <p:cNvPicPr>
            <a:picLocks noChangeAspect="1"/>
          </p:cNvPicPr>
          <p:nvPr/>
        </p:nvPicPr>
        <p:blipFill>
          <a:blip r:embed="rId2"/>
          <a:stretch>
            <a:fillRect/>
          </a:stretch>
        </p:blipFill>
        <p:spPr>
          <a:xfrm>
            <a:off x="141675" y="315311"/>
            <a:ext cx="4657772" cy="3413234"/>
          </a:xfrm>
          <a:prstGeom prst="rect">
            <a:avLst/>
          </a:prstGeom>
        </p:spPr>
      </p:pic>
      <p:pic>
        <p:nvPicPr>
          <p:cNvPr id="8" name="Picture 7" descr="A diagram of data being used&#10;&#10;AI-generated content may be incorrect.">
            <a:extLst>
              <a:ext uri="{FF2B5EF4-FFF2-40B4-BE49-F238E27FC236}">
                <a16:creationId xmlns:a16="http://schemas.microsoft.com/office/drawing/2014/main" id="{BE703F1D-89B2-6F70-BE3A-684523702410}"/>
              </a:ext>
            </a:extLst>
          </p:cNvPr>
          <p:cNvPicPr>
            <a:picLocks noChangeAspect="1"/>
          </p:cNvPicPr>
          <p:nvPr/>
        </p:nvPicPr>
        <p:blipFill>
          <a:blip r:embed="rId3"/>
          <a:stretch>
            <a:fillRect/>
          </a:stretch>
        </p:blipFill>
        <p:spPr>
          <a:xfrm>
            <a:off x="2470561" y="1939141"/>
            <a:ext cx="6480311" cy="3181136"/>
          </a:xfrm>
          <a:prstGeom prst="rect">
            <a:avLst/>
          </a:prstGeom>
        </p:spPr>
      </p:pic>
      <p:pic>
        <p:nvPicPr>
          <p:cNvPr id="13" name="Picture 6">
            <a:extLst>
              <a:ext uri="{FF2B5EF4-FFF2-40B4-BE49-F238E27FC236}">
                <a16:creationId xmlns:a16="http://schemas.microsoft.com/office/drawing/2014/main" id="{4E64EC1A-3A6E-99A4-CB2D-B85BB0D92C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7334" y="1076571"/>
            <a:ext cx="1391941" cy="662564"/>
          </a:xfrm>
          <a:prstGeom prst="rect">
            <a:avLst/>
          </a:prstGeom>
          <a:noFill/>
          <a:extLst>
            <a:ext uri="{909E8E84-426E-40DD-AFC4-6F175D3DCCD1}">
              <a14:hiddenFill xmlns:a14="http://schemas.microsoft.com/office/drawing/2010/main">
                <a:solidFill>
                  <a:srgbClr val="FFFFFF"/>
                </a:solidFill>
              </a14:hiddenFill>
            </a:ext>
          </a:extLst>
        </p:spPr>
      </p:pic>
      <p:pic>
        <p:nvPicPr>
          <p:cNvPr id="14" name="Google Shape;283;g1b61cf9ad20_0_15295" descr="Logo, company name&#10;&#10;Description automatically generated">
            <a:extLst>
              <a:ext uri="{FF2B5EF4-FFF2-40B4-BE49-F238E27FC236}">
                <a16:creationId xmlns:a16="http://schemas.microsoft.com/office/drawing/2014/main" id="{BA8A8835-5F65-1DDD-FBDC-A010419EDD27}"/>
              </a:ext>
            </a:extLst>
          </p:cNvPr>
          <p:cNvPicPr preferRelativeResize="0"/>
          <p:nvPr/>
        </p:nvPicPr>
        <p:blipFill rotWithShape="1">
          <a:blip r:embed="rId5">
            <a:alphaModFix/>
          </a:blip>
          <a:srcRect/>
          <a:stretch/>
        </p:blipFill>
        <p:spPr>
          <a:xfrm>
            <a:off x="7009275" y="676558"/>
            <a:ext cx="1391941" cy="1164374"/>
          </a:xfrm>
          <a:prstGeom prst="rect">
            <a:avLst/>
          </a:prstGeom>
          <a:noFill/>
          <a:ln>
            <a:noFill/>
          </a:ln>
        </p:spPr>
      </p:pic>
      <p:pic>
        <p:nvPicPr>
          <p:cNvPr id="15" name="Graphic 14">
            <a:extLst>
              <a:ext uri="{FF2B5EF4-FFF2-40B4-BE49-F238E27FC236}">
                <a16:creationId xmlns:a16="http://schemas.microsoft.com/office/drawing/2014/main" id="{0E89101B-09B4-0704-E60F-4BA31C47AEF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69554" y="214266"/>
            <a:ext cx="3343034" cy="662299"/>
          </a:xfrm>
          <a:prstGeom prst="rect">
            <a:avLst/>
          </a:prstGeom>
        </p:spPr>
      </p:pic>
      <p:pic>
        <p:nvPicPr>
          <p:cNvPr id="3" name="Picture 2">
            <a:extLst>
              <a:ext uri="{FF2B5EF4-FFF2-40B4-BE49-F238E27FC236}">
                <a16:creationId xmlns:a16="http://schemas.microsoft.com/office/drawing/2014/main" id="{DB295294-402F-9285-5285-F57A4406764C}"/>
              </a:ext>
            </a:extLst>
          </p:cNvPr>
          <p:cNvPicPr>
            <a:picLocks noChangeAspect="1"/>
          </p:cNvPicPr>
          <p:nvPr/>
        </p:nvPicPr>
        <p:blipFill>
          <a:blip r:embed="rId8"/>
          <a:stretch>
            <a:fillRect/>
          </a:stretch>
        </p:blipFill>
        <p:spPr>
          <a:xfrm>
            <a:off x="193128" y="4679699"/>
            <a:ext cx="4306529" cy="425086"/>
          </a:xfrm>
          <a:prstGeom prst="rect">
            <a:avLst/>
          </a:prstGeom>
        </p:spPr>
      </p:pic>
    </p:spTree>
    <p:extLst>
      <p:ext uri="{BB962C8B-B14F-4D97-AF65-F5344CB8AC3E}">
        <p14:creationId xmlns:p14="http://schemas.microsoft.com/office/powerpoint/2010/main" val="15141319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5BD2F-1389-4D58-DA28-388A1D2803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FEAF76-E325-2826-89C1-CCEC42983224}"/>
              </a:ext>
            </a:extLst>
          </p:cNvPr>
          <p:cNvSpPr>
            <a:spLocks noGrp="1"/>
          </p:cNvSpPr>
          <p:nvPr>
            <p:ph type="title"/>
          </p:nvPr>
        </p:nvSpPr>
        <p:spPr/>
        <p:txBody>
          <a:bodyPr/>
          <a:lstStyle/>
          <a:p>
            <a:r>
              <a:rPr lang="en-GB" dirty="0"/>
              <a:t>Step 2 - </a:t>
            </a:r>
            <a:r>
              <a:rPr lang="en-GB" dirty="0">
                <a:solidFill>
                  <a:schemeClr val="accent5"/>
                </a:solidFill>
              </a:rPr>
              <a:t>Reflect on your data practices (pre-FAIR assessment) (2)</a:t>
            </a:r>
            <a:endParaRPr lang="en-GB" dirty="0"/>
          </a:p>
        </p:txBody>
      </p:sp>
      <p:sp>
        <p:nvSpPr>
          <p:cNvPr id="3" name="Text Placeholder 2">
            <a:extLst>
              <a:ext uri="{FF2B5EF4-FFF2-40B4-BE49-F238E27FC236}">
                <a16:creationId xmlns:a16="http://schemas.microsoft.com/office/drawing/2014/main" id="{7D5EF0C7-047F-1B78-56E6-5AA5DC51212E}"/>
              </a:ext>
            </a:extLst>
          </p:cNvPr>
          <p:cNvSpPr>
            <a:spLocks noGrp="1"/>
          </p:cNvSpPr>
          <p:nvPr>
            <p:ph type="body" idx="1"/>
          </p:nvPr>
        </p:nvSpPr>
        <p:spPr>
          <a:xfrm>
            <a:off x="3945988" y="1017725"/>
            <a:ext cx="4886312" cy="3416400"/>
          </a:xfrm>
        </p:spPr>
        <p:txBody>
          <a:bodyPr>
            <a:noAutofit/>
          </a:bodyPr>
          <a:lstStyle/>
          <a:p>
            <a:pPr marL="0">
              <a:buNone/>
            </a:pPr>
            <a:r>
              <a:rPr lang="en-GB" sz="1350" b="1" dirty="0"/>
              <a:t>Example from DEMPACT</a:t>
            </a:r>
          </a:p>
          <a:p>
            <a:pPr marL="0">
              <a:buNone/>
            </a:pPr>
            <a:endParaRPr lang="en-GB" sz="1350" b="1" dirty="0"/>
          </a:p>
          <a:p>
            <a:pPr marL="0">
              <a:buNone/>
            </a:pPr>
            <a:r>
              <a:rPr lang="en-GB" sz="1350" dirty="0"/>
              <a:t>DEMPACT used the FAIR-Aware tool, under guidance of Health-RI:</a:t>
            </a:r>
          </a:p>
          <a:p>
            <a:r>
              <a:rPr lang="en-GB" sz="1350" b="1" dirty="0"/>
              <a:t>Identify</a:t>
            </a:r>
            <a:r>
              <a:rPr lang="en-GB" sz="1350" dirty="0"/>
              <a:t> existing good practices like documentation and access control</a:t>
            </a:r>
          </a:p>
          <a:p>
            <a:r>
              <a:rPr lang="en-GB" sz="1350" b="1" dirty="0"/>
              <a:t>Discuss</a:t>
            </a:r>
            <a:r>
              <a:rPr lang="en-GB" sz="1350" dirty="0"/>
              <a:t> tricky issues such as persistent identifiers, metadata for machines, and long-term preservation</a:t>
            </a:r>
          </a:p>
          <a:p>
            <a:r>
              <a:rPr lang="en-GB" sz="1350" b="1" dirty="0"/>
              <a:t>Prioritise</a:t>
            </a:r>
            <a:r>
              <a:rPr lang="en-GB" sz="1350" dirty="0"/>
              <a:t> next steps, such as choosing a repository, clarifying licences, and reviewing metadata quality</a:t>
            </a:r>
          </a:p>
          <a:p>
            <a:pPr>
              <a:buNone/>
            </a:pPr>
            <a:endParaRPr lang="en-GB" sz="1350" dirty="0"/>
          </a:p>
          <a:p>
            <a:pPr marL="0">
              <a:buNone/>
            </a:pPr>
            <a:r>
              <a:rPr lang="en-GB" sz="1350" dirty="0"/>
              <a:t>Partners reported that the tool "helped raise awareness" and encouraged internal discussion across roles. The process laid the foundation for the </a:t>
            </a:r>
            <a:r>
              <a:rPr lang="en-GB" sz="1350" b="1" dirty="0"/>
              <a:t>DEMPACT </a:t>
            </a:r>
            <a:r>
              <a:rPr lang="en-GB" sz="1350" b="1" dirty="0" err="1"/>
              <a:t>FAIRification</a:t>
            </a:r>
            <a:r>
              <a:rPr lang="en-GB" sz="1350" b="1" dirty="0"/>
              <a:t> Plan</a:t>
            </a:r>
            <a:r>
              <a:rPr lang="en-GB" sz="1350" dirty="0"/>
              <a:t> and will result in regular updates to the </a:t>
            </a:r>
            <a:r>
              <a:rPr lang="en-GB" sz="1350" b="1" dirty="0"/>
              <a:t>Data Management Plans </a:t>
            </a:r>
            <a:r>
              <a:rPr lang="en-GB" sz="1350" dirty="0"/>
              <a:t>and the development of </a:t>
            </a:r>
            <a:r>
              <a:rPr lang="en-GB" sz="1350" b="1" dirty="0"/>
              <a:t>Standard Operating Procedures </a:t>
            </a:r>
            <a:r>
              <a:rPr lang="en-GB" sz="1350" dirty="0"/>
              <a:t>for dementia research.</a:t>
            </a:r>
          </a:p>
        </p:txBody>
      </p:sp>
      <p:pic>
        <p:nvPicPr>
          <p:cNvPr id="5" name="Picture 4" descr="A close-up of a sunflower&#10;&#10;AI-generated content may be incorrect.">
            <a:extLst>
              <a:ext uri="{FF2B5EF4-FFF2-40B4-BE49-F238E27FC236}">
                <a16:creationId xmlns:a16="http://schemas.microsoft.com/office/drawing/2014/main" id="{A0A598BE-4CD2-4E73-7BA1-CE96887C0034}"/>
              </a:ext>
            </a:extLst>
          </p:cNvPr>
          <p:cNvPicPr>
            <a:picLocks noChangeAspect="1"/>
          </p:cNvPicPr>
          <p:nvPr/>
        </p:nvPicPr>
        <p:blipFill>
          <a:blip r:embed="rId2">
            <a:alphaModFix amt="15000"/>
          </a:blip>
          <a:srcRect l="18331" r="33168"/>
          <a:stretch/>
        </p:blipFill>
        <p:spPr>
          <a:xfrm>
            <a:off x="0" y="10943"/>
            <a:ext cx="3742007" cy="5143500"/>
          </a:xfrm>
          <a:prstGeom prst="rect">
            <a:avLst/>
          </a:prstGeom>
        </p:spPr>
      </p:pic>
    </p:spTree>
    <p:extLst>
      <p:ext uri="{BB962C8B-B14F-4D97-AF65-F5344CB8AC3E}">
        <p14:creationId xmlns:p14="http://schemas.microsoft.com/office/powerpoint/2010/main" val="14415765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A7B40-1E61-408B-785D-CA9F96B666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1AE7D7-E7DC-795C-473D-9705399AFEEE}"/>
              </a:ext>
            </a:extLst>
          </p:cNvPr>
          <p:cNvSpPr>
            <a:spLocks noGrp="1"/>
          </p:cNvSpPr>
          <p:nvPr>
            <p:ph type="title"/>
          </p:nvPr>
        </p:nvSpPr>
        <p:spPr/>
        <p:txBody>
          <a:bodyPr/>
          <a:lstStyle/>
          <a:p>
            <a:r>
              <a:rPr lang="en-GB" dirty="0"/>
              <a:t>Step 2 - </a:t>
            </a:r>
            <a:r>
              <a:rPr lang="en-GB" dirty="0">
                <a:solidFill>
                  <a:schemeClr val="accent5"/>
                </a:solidFill>
              </a:rPr>
              <a:t>Reflect on your data practices (pre-FAIR assessment) (3)</a:t>
            </a:r>
            <a:endParaRPr lang="en-GB" dirty="0"/>
          </a:p>
        </p:txBody>
      </p:sp>
      <p:sp>
        <p:nvSpPr>
          <p:cNvPr id="3" name="Text Placeholder 2">
            <a:extLst>
              <a:ext uri="{FF2B5EF4-FFF2-40B4-BE49-F238E27FC236}">
                <a16:creationId xmlns:a16="http://schemas.microsoft.com/office/drawing/2014/main" id="{957A9A4A-7CF8-61BB-FDE0-E61F9CC15C4D}"/>
              </a:ext>
            </a:extLst>
          </p:cNvPr>
          <p:cNvSpPr>
            <a:spLocks noGrp="1"/>
          </p:cNvSpPr>
          <p:nvPr>
            <p:ph type="body" idx="1"/>
          </p:nvPr>
        </p:nvSpPr>
        <p:spPr>
          <a:xfrm>
            <a:off x="308184" y="1022577"/>
            <a:ext cx="4886312" cy="3416400"/>
          </a:xfrm>
        </p:spPr>
        <p:txBody>
          <a:bodyPr>
            <a:noAutofit/>
          </a:bodyPr>
          <a:lstStyle/>
          <a:p>
            <a:pPr marL="0">
              <a:buNone/>
            </a:pPr>
            <a:r>
              <a:rPr lang="en-GB" sz="1575" b="1" dirty="0"/>
              <a:t>What’s next for EXTRACT or any practical project. What can you do? </a:t>
            </a:r>
          </a:p>
          <a:p>
            <a:pPr marL="0">
              <a:buNone/>
            </a:pPr>
            <a:endParaRPr lang="en-GB" sz="1575" b="1" dirty="0"/>
          </a:p>
          <a:p>
            <a:pPr marL="0">
              <a:buNone/>
            </a:pPr>
            <a:r>
              <a:rPr lang="en-GB" sz="1575" b="1" dirty="0"/>
              <a:t>Step 2 - Reflect</a:t>
            </a:r>
          </a:p>
          <a:p>
            <a:r>
              <a:rPr lang="en-GB" sz="1575" dirty="0"/>
              <a:t>Use FAIR-Aware or a guided review to spot gaps</a:t>
            </a:r>
          </a:p>
          <a:p>
            <a:r>
              <a:rPr lang="en-GB" sz="1575" dirty="0"/>
              <a:t>Discuss sensitive data scenarios, re-identification risk, and public access</a:t>
            </a:r>
          </a:p>
          <a:p>
            <a:r>
              <a:rPr lang="en-GB" sz="1575" dirty="0"/>
              <a:t>Consider equity: who’s included in the system, and who might be left out?</a:t>
            </a:r>
          </a:p>
          <a:p>
            <a:endParaRPr lang="en-GB" sz="1575" dirty="0"/>
          </a:p>
          <a:p>
            <a:pPr marL="114297" indent="0">
              <a:buNone/>
            </a:pPr>
            <a:r>
              <a:rPr lang="en-GB" sz="1575" b="1" dirty="0">
                <a:solidFill>
                  <a:schemeClr val="accent5"/>
                </a:solidFill>
              </a:rPr>
              <a:t>Reflect: did you ever take a pre-FAIR assessment in a project before?</a:t>
            </a:r>
            <a:endParaRPr lang="en-GB" sz="1575" dirty="0"/>
          </a:p>
        </p:txBody>
      </p:sp>
      <p:pic>
        <p:nvPicPr>
          <p:cNvPr id="5" name="Picture 4" descr="A close-up of a sunflower&#10;&#10;AI-generated content may be incorrect.">
            <a:extLst>
              <a:ext uri="{FF2B5EF4-FFF2-40B4-BE49-F238E27FC236}">
                <a16:creationId xmlns:a16="http://schemas.microsoft.com/office/drawing/2014/main" id="{AA9C0D21-22F9-2A91-58B6-924B46F6CFE9}"/>
              </a:ext>
            </a:extLst>
          </p:cNvPr>
          <p:cNvPicPr>
            <a:picLocks noChangeAspect="1"/>
          </p:cNvPicPr>
          <p:nvPr/>
        </p:nvPicPr>
        <p:blipFill>
          <a:blip r:embed="rId2">
            <a:alphaModFix amt="15000"/>
          </a:blip>
          <a:srcRect l="18331" r="33168"/>
          <a:stretch/>
        </p:blipFill>
        <p:spPr>
          <a:xfrm>
            <a:off x="3967089" y="0"/>
            <a:ext cx="3742007" cy="5143500"/>
          </a:xfrm>
          <a:prstGeom prst="rect">
            <a:avLst/>
          </a:prstGeom>
        </p:spPr>
      </p:pic>
    </p:spTree>
    <p:extLst>
      <p:ext uri="{BB962C8B-B14F-4D97-AF65-F5344CB8AC3E}">
        <p14:creationId xmlns:p14="http://schemas.microsoft.com/office/powerpoint/2010/main" val="33495017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044C2-D558-47D1-A6F8-8604DE42EF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433A5-6B70-9301-D83B-23816E6E5B9D}"/>
              </a:ext>
            </a:extLst>
          </p:cNvPr>
          <p:cNvSpPr>
            <a:spLocks noGrp="1"/>
          </p:cNvSpPr>
          <p:nvPr>
            <p:ph type="title"/>
          </p:nvPr>
        </p:nvSpPr>
        <p:spPr>
          <a:xfrm>
            <a:off x="311700" y="445025"/>
            <a:ext cx="8520600" cy="572700"/>
          </a:xfrm>
        </p:spPr>
        <p:txBody>
          <a:bodyPr/>
          <a:lstStyle/>
          <a:p>
            <a:r>
              <a:rPr lang="en-GB" dirty="0"/>
              <a:t>Step 3 - </a:t>
            </a:r>
            <a:r>
              <a:rPr lang="en-GB" dirty="0">
                <a:solidFill>
                  <a:schemeClr val="accent5"/>
                </a:solidFill>
              </a:rPr>
              <a:t>Design your FAIR solution plan (1)</a:t>
            </a:r>
          </a:p>
        </p:txBody>
      </p:sp>
      <p:sp>
        <p:nvSpPr>
          <p:cNvPr id="3" name="Text Placeholder 2">
            <a:extLst>
              <a:ext uri="{FF2B5EF4-FFF2-40B4-BE49-F238E27FC236}">
                <a16:creationId xmlns:a16="http://schemas.microsoft.com/office/drawing/2014/main" id="{589DC125-F93E-628E-B427-1062F360063B}"/>
              </a:ext>
            </a:extLst>
          </p:cNvPr>
          <p:cNvSpPr>
            <a:spLocks noGrp="1"/>
          </p:cNvSpPr>
          <p:nvPr>
            <p:ph type="body" idx="1"/>
          </p:nvPr>
        </p:nvSpPr>
        <p:spPr>
          <a:xfrm>
            <a:off x="311701" y="1017725"/>
            <a:ext cx="6929279" cy="3416400"/>
          </a:xfrm>
        </p:spPr>
        <p:txBody>
          <a:bodyPr>
            <a:noAutofit/>
          </a:bodyPr>
          <a:lstStyle/>
          <a:p>
            <a:pPr>
              <a:buNone/>
            </a:pPr>
            <a:r>
              <a:rPr lang="en-GB" dirty="0"/>
              <a:t>A shared action plan that bridges goals and day-to-day practice</a:t>
            </a:r>
          </a:p>
          <a:p>
            <a:r>
              <a:rPr lang="en-GB" dirty="0"/>
              <a:t>Shapes the </a:t>
            </a:r>
            <a:r>
              <a:rPr lang="en-GB" b="1" dirty="0"/>
              <a:t>way forward </a:t>
            </a:r>
            <a:r>
              <a:rPr lang="en-GB" dirty="0"/>
              <a:t>based on what was learned in Step 2</a:t>
            </a:r>
          </a:p>
          <a:p>
            <a:r>
              <a:rPr lang="en-GB" dirty="0"/>
              <a:t>Encourages </a:t>
            </a:r>
            <a:r>
              <a:rPr lang="en-GB" b="1" dirty="0"/>
              <a:t>teamwork</a:t>
            </a:r>
            <a:r>
              <a:rPr lang="en-GB" dirty="0"/>
              <a:t> and makes change manageable</a:t>
            </a:r>
          </a:p>
          <a:p>
            <a:r>
              <a:rPr lang="en-GB" dirty="0"/>
              <a:t>Aligns </a:t>
            </a:r>
            <a:r>
              <a:rPr lang="en-GB" b="1" dirty="0"/>
              <a:t>priorities</a:t>
            </a:r>
            <a:r>
              <a:rPr lang="en-GB" dirty="0"/>
              <a:t> with available capacity and roles</a:t>
            </a:r>
          </a:p>
          <a:p>
            <a:pPr>
              <a:buNone/>
            </a:pPr>
            <a:endParaRPr lang="en-GB" b="1" dirty="0"/>
          </a:p>
          <a:p>
            <a:pPr>
              <a:buNone/>
            </a:pPr>
            <a:r>
              <a:rPr lang="en-GB" dirty="0"/>
              <a:t>The plan doesn’t need to be perfect, it should be realistic and team-owned</a:t>
            </a:r>
            <a:endParaRPr lang="en-GB" b="1" dirty="0"/>
          </a:p>
          <a:p>
            <a:r>
              <a:rPr lang="en-GB" b="1" dirty="0"/>
              <a:t>People are named</a:t>
            </a:r>
            <a:r>
              <a:rPr lang="en-GB" dirty="0"/>
              <a:t>.</a:t>
            </a:r>
            <a:r>
              <a:rPr lang="en-GB" b="1" dirty="0"/>
              <a:t> </a:t>
            </a:r>
            <a:r>
              <a:rPr lang="en-GB" dirty="0"/>
              <a:t>Involve the right roles from the start (e.g. steward, IT, ethics)</a:t>
            </a:r>
          </a:p>
          <a:p>
            <a:r>
              <a:rPr lang="en-GB" b="1" dirty="0"/>
              <a:t>Actions are phased</a:t>
            </a:r>
            <a:r>
              <a:rPr lang="en-GB" dirty="0"/>
              <a:t>. Define short-, medium-, and long-term steps. Prioritise. Keep it simple (and visible)</a:t>
            </a:r>
          </a:p>
          <a:p>
            <a:r>
              <a:rPr lang="en-GB" b="1" dirty="0"/>
              <a:t>Context is respected</a:t>
            </a:r>
            <a:r>
              <a:rPr lang="en-GB" dirty="0"/>
              <a:t>.</a:t>
            </a:r>
            <a:r>
              <a:rPr lang="en-GB" b="1" dirty="0"/>
              <a:t> </a:t>
            </a:r>
            <a:r>
              <a:rPr lang="en-GB" dirty="0"/>
              <a:t>Tailor actions to local workflows and readiness </a:t>
            </a:r>
          </a:p>
          <a:p>
            <a:r>
              <a:rPr lang="en-GB" b="1" dirty="0"/>
              <a:t>Commitment</a:t>
            </a:r>
            <a:r>
              <a:rPr lang="en-GB" dirty="0"/>
              <a:t>. Use it to guide coordination. Gain commitment and organise regular check-ins</a:t>
            </a:r>
          </a:p>
          <a:p>
            <a:pPr>
              <a:buNone/>
            </a:pPr>
            <a:endParaRPr lang="en-GB" b="1" dirty="0"/>
          </a:p>
          <a:p>
            <a:pPr>
              <a:buNone/>
            </a:pPr>
            <a:r>
              <a:rPr lang="en-GB" dirty="0"/>
              <a:t>See </a:t>
            </a:r>
            <a:r>
              <a:rPr lang="en-GB" dirty="0">
                <a:hlinkClick r:id="rId2"/>
              </a:rPr>
              <a:t>FAIR Metroline - Step 3 </a:t>
            </a:r>
            <a:r>
              <a:rPr lang="en-GB" dirty="0"/>
              <a:t>for detailed guidance (work in progress)</a:t>
            </a:r>
          </a:p>
        </p:txBody>
      </p:sp>
      <p:pic>
        <p:nvPicPr>
          <p:cNvPr id="7" name="Picture 6" descr="A bird flying over water&#10;&#10;AI-generated content may be incorrect.">
            <a:extLst>
              <a:ext uri="{FF2B5EF4-FFF2-40B4-BE49-F238E27FC236}">
                <a16:creationId xmlns:a16="http://schemas.microsoft.com/office/drawing/2014/main" id="{1FD4A7F5-0DAF-13E5-6C33-B6E81AF3484A}"/>
              </a:ext>
            </a:extLst>
          </p:cNvPr>
          <p:cNvPicPr>
            <a:picLocks noChangeAspect="1"/>
          </p:cNvPicPr>
          <p:nvPr/>
        </p:nvPicPr>
        <p:blipFill>
          <a:blip r:embed="rId3">
            <a:alphaModFix amt="20000"/>
          </a:blip>
          <a:srcRect l="20293" t="21468" r="34130" b="2345"/>
          <a:stretch/>
        </p:blipFill>
        <p:spPr>
          <a:xfrm>
            <a:off x="4255794" y="1"/>
            <a:ext cx="4919859" cy="5143500"/>
          </a:xfrm>
          <a:prstGeom prst="rect">
            <a:avLst/>
          </a:prstGeom>
        </p:spPr>
      </p:pic>
    </p:spTree>
    <p:extLst>
      <p:ext uri="{BB962C8B-B14F-4D97-AF65-F5344CB8AC3E}">
        <p14:creationId xmlns:p14="http://schemas.microsoft.com/office/powerpoint/2010/main" val="21099061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E7FBE-381F-1E22-05AF-D60856560E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860462-1557-0339-E02A-5C8613B69018}"/>
              </a:ext>
            </a:extLst>
          </p:cNvPr>
          <p:cNvSpPr>
            <a:spLocks noGrp="1"/>
          </p:cNvSpPr>
          <p:nvPr>
            <p:ph type="title"/>
          </p:nvPr>
        </p:nvSpPr>
        <p:spPr/>
        <p:txBody>
          <a:bodyPr/>
          <a:lstStyle/>
          <a:p>
            <a:r>
              <a:rPr lang="en-GB" dirty="0"/>
              <a:t>Step 3 - </a:t>
            </a:r>
            <a:r>
              <a:rPr lang="en-GB" dirty="0">
                <a:solidFill>
                  <a:schemeClr val="accent5"/>
                </a:solidFill>
              </a:rPr>
              <a:t>Design your FAIR solution plan (2)</a:t>
            </a:r>
            <a:endParaRPr lang="en-GB" dirty="0"/>
          </a:p>
        </p:txBody>
      </p:sp>
      <p:sp>
        <p:nvSpPr>
          <p:cNvPr id="3" name="Text Placeholder 2">
            <a:extLst>
              <a:ext uri="{FF2B5EF4-FFF2-40B4-BE49-F238E27FC236}">
                <a16:creationId xmlns:a16="http://schemas.microsoft.com/office/drawing/2014/main" id="{31004170-6D38-9087-0CAE-3919A00754CA}"/>
              </a:ext>
            </a:extLst>
          </p:cNvPr>
          <p:cNvSpPr>
            <a:spLocks noGrp="1"/>
          </p:cNvSpPr>
          <p:nvPr>
            <p:ph type="body" idx="1"/>
          </p:nvPr>
        </p:nvSpPr>
        <p:spPr>
          <a:xfrm>
            <a:off x="3682219" y="1017725"/>
            <a:ext cx="5150081" cy="3416400"/>
          </a:xfrm>
        </p:spPr>
        <p:txBody>
          <a:bodyPr>
            <a:noAutofit/>
          </a:bodyPr>
          <a:lstStyle/>
          <a:p>
            <a:pPr>
              <a:buNone/>
            </a:pPr>
            <a:r>
              <a:rPr lang="en-GB" b="1" dirty="0"/>
              <a:t>Example from DEMPACT</a:t>
            </a:r>
          </a:p>
          <a:p>
            <a:r>
              <a:rPr lang="en-GB" dirty="0"/>
              <a:t>Alongside the FAIR-Aware assessment, DEMPACT developed a </a:t>
            </a:r>
            <a:r>
              <a:rPr lang="en-GB" dirty="0" err="1"/>
              <a:t>FAIRification</a:t>
            </a:r>
            <a:r>
              <a:rPr lang="en-GB" dirty="0"/>
              <a:t> Plan</a:t>
            </a:r>
          </a:p>
          <a:p>
            <a:r>
              <a:rPr lang="en-GB" b="1" dirty="0"/>
              <a:t>Short-term</a:t>
            </a:r>
            <a:r>
              <a:rPr lang="en-GB" dirty="0"/>
              <a:t>: Assign a data steward and contribute metadata to the national catalogue</a:t>
            </a:r>
          </a:p>
          <a:p>
            <a:r>
              <a:rPr lang="en-GB" b="1" dirty="0"/>
              <a:t>Medium-term</a:t>
            </a:r>
            <a:r>
              <a:rPr lang="en-GB" dirty="0"/>
              <a:t>: Adopt a shared metadata standard (e.g. Dublin Core)</a:t>
            </a:r>
          </a:p>
          <a:p>
            <a:r>
              <a:rPr lang="en-GB" b="1" dirty="0"/>
              <a:t>Long-term</a:t>
            </a:r>
            <a:r>
              <a:rPr lang="en-GB" dirty="0"/>
              <a:t>:  Identify metadata gaps and align vocabularies</a:t>
            </a:r>
          </a:p>
          <a:p>
            <a:pPr marL="114297" indent="0">
              <a:buNone/>
            </a:pPr>
            <a:endParaRPr lang="en-GB" dirty="0"/>
          </a:p>
          <a:p>
            <a:pPr marL="0">
              <a:buNone/>
            </a:pPr>
            <a:r>
              <a:rPr lang="en-GB" dirty="0"/>
              <a:t>The plan names responsible </a:t>
            </a:r>
            <a:r>
              <a:rPr lang="en-GB" b="1" dirty="0"/>
              <a:t>roles</a:t>
            </a:r>
            <a:r>
              <a:rPr lang="en-GB" dirty="0"/>
              <a:t>.</a:t>
            </a:r>
            <a:r>
              <a:rPr lang="en-GB" b="1" dirty="0"/>
              <a:t> </a:t>
            </a:r>
            <a:r>
              <a:rPr lang="en-GB" dirty="0"/>
              <a:t>It is supported by workplan activities such as:</a:t>
            </a:r>
          </a:p>
          <a:p>
            <a:r>
              <a:rPr lang="en-GB" dirty="0"/>
              <a:t>Aligning DMPs via community meetings</a:t>
            </a:r>
          </a:p>
          <a:p>
            <a:r>
              <a:rPr lang="en-GB" dirty="0"/>
              <a:t>Surveying reuse obstacles</a:t>
            </a:r>
          </a:p>
          <a:p>
            <a:r>
              <a:rPr lang="en-GB" dirty="0"/>
              <a:t>Planning metadata publication</a:t>
            </a:r>
          </a:p>
        </p:txBody>
      </p:sp>
      <p:pic>
        <p:nvPicPr>
          <p:cNvPr id="7" name="Picture 6" descr="A bird flying over water&#10;&#10;AI-generated content may be incorrect.">
            <a:extLst>
              <a:ext uri="{FF2B5EF4-FFF2-40B4-BE49-F238E27FC236}">
                <a16:creationId xmlns:a16="http://schemas.microsoft.com/office/drawing/2014/main" id="{FA20D404-6D35-EEA9-E994-1CB5917F73FD}"/>
              </a:ext>
            </a:extLst>
          </p:cNvPr>
          <p:cNvPicPr>
            <a:picLocks noChangeAspect="1"/>
          </p:cNvPicPr>
          <p:nvPr/>
        </p:nvPicPr>
        <p:blipFill>
          <a:blip r:embed="rId2">
            <a:alphaModFix amt="20000"/>
          </a:blip>
          <a:srcRect l="33781" t="21468" r="34130" b="2345"/>
          <a:stretch/>
        </p:blipFill>
        <p:spPr>
          <a:xfrm>
            <a:off x="0" y="0"/>
            <a:ext cx="3463853" cy="5143500"/>
          </a:xfrm>
          <a:prstGeom prst="rect">
            <a:avLst/>
          </a:prstGeom>
        </p:spPr>
      </p:pic>
    </p:spTree>
    <p:extLst>
      <p:ext uri="{BB962C8B-B14F-4D97-AF65-F5344CB8AC3E}">
        <p14:creationId xmlns:p14="http://schemas.microsoft.com/office/powerpoint/2010/main" val="37126815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DFEAA-6949-939D-D03D-5F0C6D685C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B30263-CEE2-1AFC-30DF-3792F9657429}"/>
              </a:ext>
            </a:extLst>
          </p:cNvPr>
          <p:cNvSpPr>
            <a:spLocks noGrp="1"/>
          </p:cNvSpPr>
          <p:nvPr>
            <p:ph type="title"/>
          </p:nvPr>
        </p:nvSpPr>
        <p:spPr/>
        <p:txBody>
          <a:bodyPr/>
          <a:lstStyle/>
          <a:p>
            <a:r>
              <a:rPr lang="en-GB" dirty="0"/>
              <a:t>Step 3 - </a:t>
            </a:r>
            <a:r>
              <a:rPr lang="en-GB" dirty="0">
                <a:solidFill>
                  <a:schemeClr val="accent5"/>
                </a:solidFill>
              </a:rPr>
              <a:t>Design your FAIR solution plan (3)</a:t>
            </a:r>
            <a:endParaRPr lang="en-GB" dirty="0"/>
          </a:p>
        </p:txBody>
      </p:sp>
      <p:sp>
        <p:nvSpPr>
          <p:cNvPr id="3" name="Text Placeholder 2">
            <a:extLst>
              <a:ext uri="{FF2B5EF4-FFF2-40B4-BE49-F238E27FC236}">
                <a16:creationId xmlns:a16="http://schemas.microsoft.com/office/drawing/2014/main" id="{69FAADCA-1D32-E9B8-6317-59732FD68B34}"/>
              </a:ext>
            </a:extLst>
          </p:cNvPr>
          <p:cNvSpPr>
            <a:spLocks noGrp="1"/>
          </p:cNvSpPr>
          <p:nvPr>
            <p:ph type="body" idx="1"/>
          </p:nvPr>
        </p:nvSpPr>
        <p:spPr>
          <a:xfrm>
            <a:off x="308184" y="1022577"/>
            <a:ext cx="4886312" cy="3416400"/>
          </a:xfrm>
        </p:spPr>
        <p:txBody>
          <a:bodyPr>
            <a:noAutofit/>
          </a:bodyPr>
          <a:lstStyle/>
          <a:p>
            <a:pPr marL="0">
              <a:buNone/>
            </a:pPr>
            <a:r>
              <a:rPr lang="en-GB" sz="1650" b="1" dirty="0"/>
              <a:t>What’s next for EXTRACT or any practical project. What can you do? </a:t>
            </a:r>
          </a:p>
          <a:p>
            <a:pPr marL="0">
              <a:buNone/>
            </a:pPr>
            <a:endParaRPr lang="en-GB" sz="1650" b="1" dirty="0"/>
          </a:p>
          <a:p>
            <a:pPr marL="0">
              <a:buNone/>
            </a:pPr>
            <a:r>
              <a:rPr lang="en-GB" sz="1650" b="1" dirty="0"/>
              <a:t>Step 3 - Plan</a:t>
            </a:r>
          </a:p>
          <a:p>
            <a:pPr>
              <a:buFont typeface="Arial" panose="020B0604020202020204" pitchFamily="34" charset="0"/>
              <a:buChar char="•"/>
            </a:pPr>
            <a:r>
              <a:rPr lang="en-GB" sz="1650" dirty="0"/>
              <a:t>Assign clear roles (e.g. metadata, reproducibility, ethics follow-up)</a:t>
            </a:r>
          </a:p>
          <a:p>
            <a:pPr>
              <a:buFont typeface="Arial" panose="020B0604020202020204" pitchFamily="34" charset="0"/>
              <a:buChar char="•"/>
            </a:pPr>
            <a:r>
              <a:rPr lang="en-GB" sz="1650" dirty="0"/>
              <a:t>Document pipelines and fallback procedures</a:t>
            </a:r>
          </a:p>
          <a:p>
            <a:pPr>
              <a:buFont typeface="Arial" panose="020B0604020202020204" pitchFamily="34" charset="0"/>
              <a:buChar char="•"/>
            </a:pPr>
            <a:r>
              <a:rPr lang="en-GB" sz="1650" dirty="0"/>
              <a:t>Set targets for improving access, metadata, and sustainability</a:t>
            </a:r>
          </a:p>
        </p:txBody>
      </p:sp>
      <p:pic>
        <p:nvPicPr>
          <p:cNvPr id="4" name="Picture 3" descr="A bird flying over water&#10;&#10;AI-generated content may be incorrect.">
            <a:extLst>
              <a:ext uri="{FF2B5EF4-FFF2-40B4-BE49-F238E27FC236}">
                <a16:creationId xmlns:a16="http://schemas.microsoft.com/office/drawing/2014/main" id="{116FA88F-1FC5-056E-7C62-270596AD3409}"/>
              </a:ext>
            </a:extLst>
          </p:cNvPr>
          <p:cNvPicPr>
            <a:picLocks noChangeAspect="1"/>
          </p:cNvPicPr>
          <p:nvPr/>
        </p:nvPicPr>
        <p:blipFill>
          <a:blip r:embed="rId2">
            <a:alphaModFix amt="20000"/>
          </a:blip>
          <a:srcRect l="33781" t="21468" r="34130" b="2345"/>
          <a:stretch/>
        </p:blipFill>
        <p:spPr>
          <a:xfrm>
            <a:off x="3367612" y="0"/>
            <a:ext cx="3463853" cy="5143500"/>
          </a:xfrm>
          <a:prstGeom prst="rect">
            <a:avLst/>
          </a:prstGeom>
        </p:spPr>
      </p:pic>
    </p:spTree>
    <p:extLst>
      <p:ext uri="{BB962C8B-B14F-4D97-AF65-F5344CB8AC3E}">
        <p14:creationId xmlns:p14="http://schemas.microsoft.com/office/powerpoint/2010/main" val="40512244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6308BE-E2B7-0990-F9A3-3B7B2F6BCB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CC1D6C-3D5F-BB29-6309-8AB57DAD5891}"/>
              </a:ext>
            </a:extLst>
          </p:cNvPr>
          <p:cNvSpPr>
            <a:spLocks noGrp="1"/>
          </p:cNvSpPr>
          <p:nvPr>
            <p:ph type="title"/>
          </p:nvPr>
        </p:nvSpPr>
        <p:spPr>
          <a:xfrm>
            <a:off x="311700" y="445025"/>
            <a:ext cx="8520600" cy="572700"/>
          </a:xfrm>
        </p:spPr>
        <p:txBody>
          <a:bodyPr>
            <a:normAutofit/>
          </a:bodyPr>
          <a:lstStyle/>
          <a:p>
            <a:r>
              <a:rPr lang="en-GB" dirty="0"/>
              <a:t>Step 4a - </a:t>
            </a:r>
            <a:r>
              <a:rPr lang="en-GB" dirty="0">
                <a:solidFill>
                  <a:schemeClr val="accent5"/>
                </a:solidFill>
              </a:rPr>
              <a:t>Act and sustain (tools and support) (1)</a:t>
            </a:r>
          </a:p>
        </p:txBody>
      </p:sp>
      <p:sp>
        <p:nvSpPr>
          <p:cNvPr id="3" name="Text Placeholder 2">
            <a:extLst>
              <a:ext uri="{FF2B5EF4-FFF2-40B4-BE49-F238E27FC236}">
                <a16:creationId xmlns:a16="http://schemas.microsoft.com/office/drawing/2014/main" id="{9D9F1465-B769-5C01-A10D-55F811686497}"/>
              </a:ext>
            </a:extLst>
          </p:cNvPr>
          <p:cNvSpPr>
            <a:spLocks noGrp="1"/>
          </p:cNvSpPr>
          <p:nvPr>
            <p:ph type="body" idx="1"/>
          </p:nvPr>
        </p:nvSpPr>
        <p:spPr>
          <a:xfrm>
            <a:off x="311700" y="1099720"/>
            <a:ext cx="6103168" cy="3658676"/>
          </a:xfrm>
        </p:spPr>
        <p:txBody>
          <a:bodyPr>
            <a:noAutofit/>
          </a:bodyPr>
          <a:lstStyle/>
          <a:p>
            <a:r>
              <a:rPr lang="en-GB" dirty="0"/>
              <a:t>Trail &amp; error: ask for help, share experiences and build on good practices. Remember the baby steps: you don’t have to build everything yourself, adapt what works</a:t>
            </a:r>
          </a:p>
          <a:p>
            <a:r>
              <a:rPr lang="en-GB" dirty="0"/>
              <a:t>FAIR is a team effort - add FAIR checkpoints to team routines</a:t>
            </a:r>
          </a:p>
          <a:p>
            <a:r>
              <a:rPr lang="en-GB" dirty="0"/>
              <a:t>Choose tools that fit your context</a:t>
            </a:r>
          </a:p>
          <a:p>
            <a:pPr lvl="1"/>
            <a:r>
              <a:rPr lang="en-GB" b="1" dirty="0"/>
              <a:t>Assessment</a:t>
            </a:r>
            <a:r>
              <a:rPr lang="en-GB" dirty="0"/>
              <a:t>: FAIR-Aware</a:t>
            </a:r>
          </a:p>
          <a:p>
            <a:pPr lvl="1"/>
            <a:r>
              <a:rPr lang="en-GB" b="1" dirty="0"/>
              <a:t>Guidance</a:t>
            </a:r>
            <a:r>
              <a:rPr lang="en-GB" dirty="0"/>
              <a:t>: FAIR Cookbook, </a:t>
            </a:r>
            <a:r>
              <a:rPr lang="en-GB" dirty="0" err="1"/>
              <a:t>RDMkit</a:t>
            </a:r>
            <a:r>
              <a:rPr lang="en-GB" dirty="0"/>
              <a:t>, DSW/FIP Wizard</a:t>
            </a:r>
          </a:p>
          <a:p>
            <a:pPr lvl="1"/>
            <a:r>
              <a:rPr lang="en-GB" b="1" dirty="0"/>
              <a:t>Tools</a:t>
            </a:r>
            <a:r>
              <a:rPr lang="en-GB" dirty="0"/>
              <a:t>: </a:t>
            </a:r>
            <a:r>
              <a:rPr lang="en-GB" dirty="0" err="1"/>
              <a:t>BioTools</a:t>
            </a:r>
            <a:r>
              <a:rPr lang="en-GB" dirty="0"/>
              <a:t>, </a:t>
            </a:r>
            <a:r>
              <a:rPr lang="en-GB" dirty="0" err="1"/>
              <a:t>RDMkit</a:t>
            </a:r>
            <a:r>
              <a:rPr lang="en-GB" dirty="0"/>
              <a:t>, </a:t>
            </a:r>
            <a:r>
              <a:rPr lang="en-GB" dirty="0" err="1"/>
              <a:t>BioPortal</a:t>
            </a:r>
            <a:endParaRPr lang="en-GB" dirty="0"/>
          </a:p>
          <a:p>
            <a:r>
              <a:rPr lang="en-GB" dirty="0"/>
              <a:t>Keep your DMP up to date</a:t>
            </a:r>
          </a:p>
          <a:p>
            <a:r>
              <a:rPr lang="en-GB" dirty="0"/>
              <a:t>Train new team members and re-align when roles or goals shift</a:t>
            </a:r>
          </a:p>
          <a:p>
            <a:pPr>
              <a:buNone/>
            </a:pPr>
            <a:endParaRPr lang="en-NL" i="1" dirty="0"/>
          </a:p>
          <a:p>
            <a:pPr marL="0">
              <a:buNone/>
            </a:pPr>
            <a:r>
              <a:rPr lang="en-NL" i="1" dirty="0"/>
              <a:t>“</a:t>
            </a:r>
            <a:r>
              <a:rPr lang="en-GB" i="1" dirty="0"/>
              <a:t>Who wants to go fast goes alone. Who wants to go FAR (or FAIR) goes together”</a:t>
            </a:r>
            <a:endParaRPr lang="en-GB" dirty="0"/>
          </a:p>
        </p:txBody>
      </p:sp>
      <p:pic>
        <p:nvPicPr>
          <p:cNvPr id="5" name="Picture 4" descr="A stack of rocks on a beach&#10;&#10;AI-generated content may be incorrect.">
            <a:extLst>
              <a:ext uri="{FF2B5EF4-FFF2-40B4-BE49-F238E27FC236}">
                <a16:creationId xmlns:a16="http://schemas.microsoft.com/office/drawing/2014/main" id="{F51CD8DD-BF21-B968-D209-F96647517617}"/>
              </a:ext>
            </a:extLst>
          </p:cNvPr>
          <p:cNvPicPr>
            <a:picLocks noChangeAspect="1"/>
          </p:cNvPicPr>
          <p:nvPr/>
        </p:nvPicPr>
        <p:blipFill>
          <a:blip r:embed="rId2">
            <a:alphaModFix amt="20000"/>
          </a:blip>
          <a:srcRect l="49713" r="9685"/>
          <a:stretch/>
        </p:blipFill>
        <p:spPr>
          <a:xfrm>
            <a:off x="4691575" y="0"/>
            <a:ext cx="4452425" cy="5143500"/>
          </a:xfrm>
          <a:prstGeom prst="rect">
            <a:avLst/>
          </a:prstGeom>
        </p:spPr>
      </p:pic>
    </p:spTree>
    <p:extLst>
      <p:ext uri="{BB962C8B-B14F-4D97-AF65-F5344CB8AC3E}">
        <p14:creationId xmlns:p14="http://schemas.microsoft.com/office/powerpoint/2010/main" val="21306682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1FE38-A1C3-EA2B-6845-31EFC654ACD8}"/>
              </a:ext>
            </a:extLst>
          </p:cNvPr>
          <p:cNvSpPr>
            <a:spLocks noGrp="1"/>
          </p:cNvSpPr>
          <p:nvPr>
            <p:ph type="title"/>
          </p:nvPr>
        </p:nvSpPr>
        <p:spPr/>
        <p:txBody>
          <a:bodyPr/>
          <a:lstStyle/>
          <a:p>
            <a:r>
              <a:rPr lang="en-GB" dirty="0"/>
              <a:t>Step 4a - </a:t>
            </a:r>
            <a:r>
              <a:rPr lang="en-GB" dirty="0">
                <a:solidFill>
                  <a:schemeClr val="accent5"/>
                </a:solidFill>
              </a:rPr>
              <a:t>Act and sustain (tools and support) (2)</a:t>
            </a:r>
            <a:endParaRPr lang="en-GB" dirty="0"/>
          </a:p>
        </p:txBody>
      </p:sp>
      <p:sp>
        <p:nvSpPr>
          <p:cNvPr id="3" name="Text Placeholder 2">
            <a:extLst>
              <a:ext uri="{FF2B5EF4-FFF2-40B4-BE49-F238E27FC236}">
                <a16:creationId xmlns:a16="http://schemas.microsoft.com/office/drawing/2014/main" id="{5A3F774E-6DE8-4062-6209-E5701503AE7F}"/>
              </a:ext>
            </a:extLst>
          </p:cNvPr>
          <p:cNvSpPr>
            <a:spLocks noGrp="1"/>
          </p:cNvSpPr>
          <p:nvPr>
            <p:ph type="body" idx="1"/>
          </p:nvPr>
        </p:nvSpPr>
        <p:spPr>
          <a:xfrm>
            <a:off x="4691577" y="1152475"/>
            <a:ext cx="4140723" cy="3753633"/>
          </a:xfrm>
        </p:spPr>
        <p:txBody>
          <a:bodyPr>
            <a:noAutofit/>
          </a:bodyPr>
          <a:lstStyle/>
          <a:p>
            <a:pPr marL="0">
              <a:buNone/>
            </a:pPr>
            <a:r>
              <a:rPr lang="en-GB" sz="1425" b="1" dirty="0"/>
              <a:t>Example from DEMPACT</a:t>
            </a:r>
          </a:p>
          <a:p>
            <a:pPr marL="0">
              <a:buNone/>
            </a:pPr>
            <a:endParaRPr lang="en-GB" sz="1425" b="1" dirty="0"/>
          </a:p>
          <a:p>
            <a:pPr marL="0">
              <a:buNone/>
            </a:pPr>
            <a:r>
              <a:rPr lang="en-GB" sz="1425" dirty="0"/>
              <a:t>DEMPACT has not yet started full FAIR implementation, but community building will include reviewing tools, aligning plans, and learning from early adopters. </a:t>
            </a:r>
            <a:r>
              <a:rPr lang="en-GB" sz="1425" b="1" dirty="0"/>
              <a:t>Barriers</a:t>
            </a:r>
            <a:r>
              <a:rPr lang="en-GB" sz="1425" dirty="0"/>
              <a:t>: dedicated roles, time, priorities</a:t>
            </a:r>
          </a:p>
          <a:p>
            <a:pPr marL="0">
              <a:buNone/>
            </a:pPr>
            <a:endParaRPr lang="en-GB" sz="1425" b="1" dirty="0"/>
          </a:p>
          <a:p>
            <a:pPr marL="0">
              <a:buNone/>
            </a:pPr>
            <a:r>
              <a:rPr lang="en-GB" sz="1425" b="1" dirty="0"/>
              <a:t>Focus on from DEMPACT preparations</a:t>
            </a:r>
            <a:endParaRPr lang="en-GB" sz="1425" dirty="0"/>
          </a:p>
          <a:p>
            <a:r>
              <a:rPr lang="en-GB" sz="1425" dirty="0"/>
              <a:t>Metadata templates</a:t>
            </a:r>
          </a:p>
          <a:p>
            <a:r>
              <a:rPr lang="en-GB" sz="1425" dirty="0"/>
              <a:t>Assign Persistent Identifiers</a:t>
            </a:r>
          </a:p>
          <a:p>
            <a:r>
              <a:rPr lang="en-GB" sz="1425" dirty="0"/>
              <a:t>Track changes </a:t>
            </a:r>
          </a:p>
          <a:p>
            <a:r>
              <a:rPr lang="en-GB" sz="1425" dirty="0"/>
              <a:t>Back up data securely</a:t>
            </a:r>
          </a:p>
          <a:p>
            <a:r>
              <a:rPr lang="en-GB" sz="1425" dirty="0"/>
              <a:t>Use standard vocabularies (e.g. SNOMED, ICD) and interoperable formats (e.g. CSV)</a:t>
            </a:r>
          </a:p>
        </p:txBody>
      </p:sp>
      <p:pic>
        <p:nvPicPr>
          <p:cNvPr id="5" name="Picture 4" descr="A stack of rocks on a beach&#10;&#10;AI-generated content may be incorrect.">
            <a:extLst>
              <a:ext uri="{FF2B5EF4-FFF2-40B4-BE49-F238E27FC236}">
                <a16:creationId xmlns:a16="http://schemas.microsoft.com/office/drawing/2014/main" id="{EBCC772E-8AEA-CE17-8583-17AB56F9A0A7}"/>
              </a:ext>
            </a:extLst>
          </p:cNvPr>
          <p:cNvPicPr>
            <a:picLocks noChangeAspect="1"/>
          </p:cNvPicPr>
          <p:nvPr/>
        </p:nvPicPr>
        <p:blipFill>
          <a:blip r:embed="rId2">
            <a:alphaModFix amt="20000"/>
          </a:blip>
          <a:srcRect l="49713" r="9685"/>
          <a:stretch/>
        </p:blipFill>
        <p:spPr>
          <a:xfrm>
            <a:off x="0" y="0"/>
            <a:ext cx="4452425" cy="5143500"/>
          </a:xfrm>
          <a:prstGeom prst="rect">
            <a:avLst/>
          </a:prstGeom>
        </p:spPr>
      </p:pic>
    </p:spTree>
    <p:extLst>
      <p:ext uri="{BB962C8B-B14F-4D97-AF65-F5344CB8AC3E}">
        <p14:creationId xmlns:p14="http://schemas.microsoft.com/office/powerpoint/2010/main" val="264086723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989D5-6AAF-95C4-85DF-B39C0990E8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3E9A54-D21A-0ACC-2FF4-9DF426CE931F}"/>
              </a:ext>
            </a:extLst>
          </p:cNvPr>
          <p:cNvSpPr>
            <a:spLocks noGrp="1"/>
          </p:cNvSpPr>
          <p:nvPr>
            <p:ph type="title"/>
          </p:nvPr>
        </p:nvSpPr>
        <p:spPr/>
        <p:txBody>
          <a:bodyPr/>
          <a:lstStyle/>
          <a:p>
            <a:r>
              <a:rPr lang="en-GB" dirty="0"/>
              <a:t>Step 4a - </a:t>
            </a:r>
            <a:r>
              <a:rPr lang="en-GB" dirty="0">
                <a:solidFill>
                  <a:schemeClr val="accent5"/>
                </a:solidFill>
              </a:rPr>
              <a:t>Act and sustain (tools and support) (3)</a:t>
            </a:r>
            <a:endParaRPr lang="en-GB" dirty="0"/>
          </a:p>
        </p:txBody>
      </p:sp>
      <p:sp>
        <p:nvSpPr>
          <p:cNvPr id="3" name="Text Placeholder 2">
            <a:extLst>
              <a:ext uri="{FF2B5EF4-FFF2-40B4-BE49-F238E27FC236}">
                <a16:creationId xmlns:a16="http://schemas.microsoft.com/office/drawing/2014/main" id="{839E513D-F81E-5008-B37D-9655F7809A01}"/>
              </a:ext>
            </a:extLst>
          </p:cNvPr>
          <p:cNvSpPr>
            <a:spLocks noGrp="1"/>
          </p:cNvSpPr>
          <p:nvPr>
            <p:ph type="body" idx="1"/>
          </p:nvPr>
        </p:nvSpPr>
        <p:spPr>
          <a:xfrm>
            <a:off x="431277" y="1039835"/>
            <a:ext cx="4140723" cy="3753633"/>
          </a:xfrm>
        </p:spPr>
        <p:txBody>
          <a:bodyPr>
            <a:noAutofit/>
          </a:bodyPr>
          <a:lstStyle/>
          <a:p>
            <a:pPr marL="0">
              <a:buNone/>
            </a:pPr>
            <a:r>
              <a:rPr lang="en-GB" sz="1575" b="1" dirty="0"/>
              <a:t>What’s next for EXTRACT or any practical project. What can you do? </a:t>
            </a:r>
          </a:p>
          <a:p>
            <a:pPr marL="0">
              <a:buNone/>
            </a:pPr>
            <a:endParaRPr lang="en-GB" sz="1575" b="1" dirty="0"/>
          </a:p>
          <a:p>
            <a:pPr marL="0">
              <a:buNone/>
            </a:pPr>
            <a:r>
              <a:rPr lang="en-GB" sz="1575" b="1" dirty="0"/>
              <a:t>Step 4 - Act &amp; Sustain</a:t>
            </a:r>
          </a:p>
          <a:p>
            <a:r>
              <a:rPr lang="en-GB" sz="1575" dirty="0"/>
              <a:t>Improve one dataset now (e.g. metadata, licensing)</a:t>
            </a:r>
          </a:p>
          <a:p>
            <a:r>
              <a:rPr lang="en-GB" sz="1575" dirty="0"/>
              <a:t>Revisit policies each development cycle</a:t>
            </a:r>
          </a:p>
          <a:p>
            <a:r>
              <a:rPr lang="en-GB" sz="1575" dirty="0"/>
              <a:t>Embed FAIR and ethics into project routines</a:t>
            </a:r>
          </a:p>
          <a:p>
            <a:pPr marL="114297" indent="0">
              <a:buNone/>
            </a:pPr>
            <a:endParaRPr lang="en-GB" sz="1575" b="1" dirty="0"/>
          </a:p>
          <a:p>
            <a:pPr marL="114297" indent="0">
              <a:buNone/>
            </a:pPr>
            <a:r>
              <a:rPr lang="en-GB" sz="1575" b="1" dirty="0">
                <a:solidFill>
                  <a:schemeClr val="accent5"/>
                </a:solidFill>
              </a:rPr>
              <a:t>Reflect: did you ever plan concrete follow-up actions as a team to make your project’s data more FAIR?</a:t>
            </a:r>
            <a:endParaRPr lang="en-GB" sz="1575" dirty="0"/>
          </a:p>
        </p:txBody>
      </p:sp>
      <p:pic>
        <p:nvPicPr>
          <p:cNvPr id="5" name="Picture 4" descr="A stack of rocks on a beach&#10;&#10;AI-generated content may be incorrect.">
            <a:extLst>
              <a:ext uri="{FF2B5EF4-FFF2-40B4-BE49-F238E27FC236}">
                <a16:creationId xmlns:a16="http://schemas.microsoft.com/office/drawing/2014/main" id="{E9538A65-644C-D471-3365-594F49ABABEB}"/>
              </a:ext>
            </a:extLst>
          </p:cNvPr>
          <p:cNvPicPr>
            <a:picLocks noChangeAspect="1"/>
          </p:cNvPicPr>
          <p:nvPr/>
        </p:nvPicPr>
        <p:blipFill>
          <a:blip r:embed="rId2">
            <a:alphaModFix amt="20000"/>
          </a:blip>
          <a:srcRect l="49713" r="9685"/>
          <a:stretch/>
        </p:blipFill>
        <p:spPr>
          <a:xfrm>
            <a:off x="3207434" y="0"/>
            <a:ext cx="4452425" cy="5143500"/>
          </a:xfrm>
          <a:prstGeom prst="rect">
            <a:avLst/>
          </a:prstGeom>
        </p:spPr>
      </p:pic>
    </p:spTree>
    <p:extLst>
      <p:ext uri="{BB962C8B-B14F-4D97-AF65-F5344CB8AC3E}">
        <p14:creationId xmlns:p14="http://schemas.microsoft.com/office/powerpoint/2010/main" val="138948266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82181-C0F3-AE34-447A-F273CCB333F3}"/>
              </a:ext>
            </a:extLst>
          </p:cNvPr>
          <p:cNvSpPr>
            <a:spLocks noGrp="1"/>
          </p:cNvSpPr>
          <p:nvPr>
            <p:ph type="title"/>
          </p:nvPr>
        </p:nvSpPr>
        <p:spPr/>
        <p:txBody>
          <a:bodyPr/>
          <a:lstStyle/>
          <a:p>
            <a:r>
              <a:rPr lang="en-GB" dirty="0"/>
              <a:t>Step 4b - </a:t>
            </a:r>
            <a:r>
              <a:rPr lang="en-GB" dirty="0">
                <a:solidFill>
                  <a:schemeClr val="accent5"/>
                </a:solidFill>
              </a:rPr>
              <a:t>DS make the difference (1)</a:t>
            </a:r>
            <a:endParaRPr lang="en-GB" dirty="0"/>
          </a:p>
        </p:txBody>
      </p:sp>
      <p:sp>
        <p:nvSpPr>
          <p:cNvPr id="3" name="Text Placeholder 2">
            <a:extLst>
              <a:ext uri="{FF2B5EF4-FFF2-40B4-BE49-F238E27FC236}">
                <a16:creationId xmlns:a16="http://schemas.microsoft.com/office/drawing/2014/main" id="{3F1C9543-5616-2551-40BD-B20141D2E204}"/>
              </a:ext>
            </a:extLst>
          </p:cNvPr>
          <p:cNvSpPr>
            <a:spLocks noGrp="1"/>
          </p:cNvSpPr>
          <p:nvPr>
            <p:ph type="body" idx="1"/>
          </p:nvPr>
        </p:nvSpPr>
        <p:spPr>
          <a:xfrm>
            <a:off x="338642" y="1017725"/>
            <a:ext cx="5026989" cy="3416400"/>
          </a:xfrm>
        </p:spPr>
        <p:txBody>
          <a:bodyPr>
            <a:noAutofit/>
          </a:bodyPr>
          <a:lstStyle/>
          <a:p>
            <a:pPr marL="114297" indent="0">
              <a:buNone/>
            </a:pPr>
            <a:r>
              <a:rPr lang="en-GB" sz="1350" dirty="0"/>
              <a:t>Investing in data stewardship means investing in long-term FAIR success. Professionalising the role means it’s no longer ‘extra work’, but becomes part of the team’s core function</a:t>
            </a:r>
          </a:p>
          <a:p>
            <a:pPr>
              <a:buNone/>
            </a:pPr>
            <a:endParaRPr lang="en-GB" sz="1350" dirty="0"/>
          </a:p>
          <a:p>
            <a:pPr>
              <a:buNone/>
            </a:pPr>
            <a:r>
              <a:rPr lang="en-GB" sz="1350" b="1" dirty="0"/>
              <a:t>Why DS matter</a:t>
            </a:r>
          </a:p>
          <a:p>
            <a:r>
              <a:rPr lang="en-GB" sz="1350" dirty="0"/>
              <a:t>Guide FAIR planning and implementation</a:t>
            </a:r>
          </a:p>
          <a:p>
            <a:r>
              <a:rPr lang="en-GB" sz="1350" dirty="0"/>
              <a:t>Help select tools, templates and connect stakeholders</a:t>
            </a:r>
          </a:p>
          <a:p>
            <a:r>
              <a:rPr lang="en-GB" sz="1350" dirty="0"/>
              <a:t>They ensure FAIR isn’t forgotten once the plan is written</a:t>
            </a:r>
          </a:p>
          <a:p>
            <a:pPr>
              <a:buNone/>
            </a:pPr>
            <a:endParaRPr lang="en-GB" sz="1350" b="1" dirty="0"/>
          </a:p>
          <a:p>
            <a:pPr>
              <a:buNone/>
            </a:pPr>
            <a:r>
              <a:rPr lang="en-GB" sz="1350" b="1" dirty="0"/>
              <a:t>What professional stewardship looks like</a:t>
            </a:r>
          </a:p>
          <a:p>
            <a:r>
              <a:rPr lang="en-GB" sz="1350" b="1" dirty="0"/>
              <a:t>Recognised</a:t>
            </a:r>
            <a:r>
              <a:rPr lang="en-GB" sz="1350" dirty="0"/>
              <a:t>: The role is formally defined and supported</a:t>
            </a:r>
          </a:p>
          <a:p>
            <a:r>
              <a:rPr lang="en-GB" sz="1350" b="1" dirty="0"/>
              <a:t>Resourced</a:t>
            </a:r>
            <a:r>
              <a:rPr lang="en-GB" sz="1350" dirty="0"/>
              <a:t>: Time, access, and authority are in place. There is clarity on tasks and expectations</a:t>
            </a:r>
          </a:p>
          <a:p>
            <a:r>
              <a:rPr lang="en-GB" sz="1350" b="1" dirty="0"/>
              <a:t>Connected</a:t>
            </a:r>
            <a:r>
              <a:rPr lang="en-GB" sz="1350" dirty="0"/>
              <a:t>: The steward is part of a peer network, incl. training</a:t>
            </a:r>
          </a:p>
          <a:p>
            <a:pPr marL="114297" indent="0">
              <a:buNone/>
            </a:pPr>
            <a:endParaRPr lang="en-NL" sz="1350" dirty="0"/>
          </a:p>
          <a:p>
            <a:pPr marL="114297" indent="0">
              <a:buNone/>
            </a:pPr>
            <a:r>
              <a:rPr lang="en-NL" sz="1350" dirty="0"/>
              <a:t>See </a:t>
            </a:r>
            <a:r>
              <a:rPr lang="en-GB" sz="1350" dirty="0">
                <a:hlinkClick r:id="rId2"/>
              </a:rPr>
              <a:t>FAIR </a:t>
            </a:r>
            <a:r>
              <a:rPr lang="en-GB" sz="1350" dirty="0">
                <a:hlinkClick r:id="rId3"/>
              </a:rPr>
              <a:t>Metroline</a:t>
            </a:r>
            <a:r>
              <a:rPr lang="en-GB" sz="1350" dirty="0">
                <a:hlinkClick r:id="rId2"/>
              </a:rPr>
              <a:t> - Step 4</a:t>
            </a:r>
            <a:r>
              <a:rPr lang="en-GB" sz="1350" dirty="0"/>
              <a:t> for detailed guidance</a:t>
            </a:r>
          </a:p>
          <a:p>
            <a:endParaRPr lang="en-GB" sz="1350" dirty="0"/>
          </a:p>
        </p:txBody>
      </p:sp>
      <p:pic>
        <p:nvPicPr>
          <p:cNvPr id="7" name="Picture 2" descr="Professionalizing FAIR Data Stewardship in the life sciences: defining job  criteria &amp; skills - Dutch Techcentre for Life Sciences">
            <a:extLst>
              <a:ext uri="{FF2B5EF4-FFF2-40B4-BE49-F238E27FC236}">
                <a16:creationId xmlns:a16="http://schemas.microsoft.com/office/drawing/2014/main" id="{67389786-DD59-6138-CF7F-06D92C26233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7847" b="16736"/>
          <a:stretch/>
        </p:blipFill>
        <p:spPr bwMode="auto">
          <a:xfrm>
            <a:off x="5365630" y="2633928"/>
            <a:ext cx="3836255" cy="2509573"/>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752;p116">
            <a:extLst>
              <a:ext uri="{FF2B5EF4-FFF2-40B4-BE49-F238E27FC236}">
                <a16:creationId xmlns:a16="http://schemas.microsoft.com/office/drawing/2014/main" id="{A75B66A6-BAC9-3D5D-A1A7-B0FECD97DD58}"/>
              </a:ext>
            </a:extLst>
          </p:cNvPr>
          <p:cNvPicPr preferRelativeResize="0"/>
          <p:nvPr/>
        </p:nvPicPr>
        <p:blipFill>
          <a:blip r:embed="rId5">
            <a:alphaModFix/>
          </a:blip>
          <a:stretch>
            <a:fillRect/>
          </a:stretch>
        </p:blipFill>
        <p:spPr>
          <a:xfrm>
            <a:off x="6018980" y="38101"/>
            <a:ext cx="2631186" cy="2661725"/>
          </a:xfrm>
          <a:prstGeom prst="rect">
            <a:avLst/>
          </a:prstGeom>
          <a:noFill/>
          <a:ln>
            <a:noFill/>
          </a:ln>
        </p:spPr>
      </p:pic>
    </p:spTree>
    <p:extLst>
      <p:ext uri="{BB962C8B-B14F-4D97-AF65-F5344CB8AC3E}">
        <p14:creationId xmlns:p14="http://schemas.microsoft.com/office/powerpoint/2010/main" val="14044677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3A08B8-1AC9-646A-B4E5-33783DB785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A81813-9CB8-AFF5-F880-9411E1EBD725}"/>
              </a:ext>
            </a:extLst>
          </p:cNvPr>
          <p:cNvSpPr>
            <a:spLocks noGrp="1"/>
          </p:cNvSpPr>
          <p:nvPr>
            <p:ph type="title"/>
          </p:nvPr>
        </p:nvSpPr>
        <p:spPr/>
        <p:txBody>
          <a:bodyPr/>
          <a:lstStyle/>
          <a:p>
            <a:r>
              <a:rPr lang="en-GB" dirty="0"/>
              <a:t>Step 4b - </a:t>
            </a:r>
            <a:r>
              <a:rPr lang="en-GB" dirty="0">
                <a:solidFill>
                  <a:schemeClr val="accent5"/>
                </a:solidFill>
              </a:rPr>
              <a:t>DS make the difference (2)</a:t>
            </a:r>
            <a:endParaRPr lang="en-GB" b="0" dirty="0"/>
          </a:p>
        </p:txBody>
      </p:sp>
      <p:sp>
        <p:nvSpPr>
          <p:cNvPr id="3" name="Text Placeholder 2">
            <a:extLst>
              <a:ext uri="{FF2B5EF4-FFF2-40B4-BE49-F238E27FC236}">
                <a16:creationId xmlns:a16="http://schemas.microsoft.com/office/drawing/2014/main" id="{E223AA1F-63B2-EF7B-89A3-8D0F7F5A231D}"/>
              </a:ext>
            </a:extLst>
          </p:cNvPr>
          <p:cNvSpPr>
            <a:spLocks noGrp="1"/>
          </p:cNvSpPr>
          <p:nvPr>
            <p:ph type="body" idx="1"/>
          </p:nvPr>
        </p:nvSpPr>
        <p:spPr>
          <a:xfrm>
            <a:off x="3215244" y="955382"/>
            <a:ext cx="5682343" cy="3416400"/>
          </a:xfrm>
        </p:spPr>
        <p:txBody>
          <a:bodyPr>
            <a:noAutofit/>
          </a:bodyPr>
          <a:lstStyle/>
          <a:p>
            <a:pPr marL="0">
              <a:buNone/>
            </a:pPr>
            <a:r>
              <a:rPr lang="en-GB" sz="1425" b="1" dirty="0"/>
              <a:t>Example from DEMPACT</a:t>
            </a:r>
            <a:endParaRPr lang="en-GB" sz="1425" dirty="0"/>
          </a:p>
          <a:p>
            <a:pPr marL="257175" indent="-257175"/>
            <a:r>
              <a:rPr lang="en-GB" sz="1425" dirty="0"/>
              <a:t>Instead of treating it as “extra work,” DEMPACT recognises stewardship as essential to achieving FAIR goals</a:t>
            </a:r>
          </a:p>
          <a:p>
            <a:pPr marL="257175" indent="-257175"/>
            <a:r>
              <a:rPr lang="en-GB" sz="1425" dirty="0"/>
              <a:t>Stewards guided the pre-FAIR assessment using FAIR-Aware</a:t>
            </a:r>
          </a:p>
          <a:p>
            <a:pPr marL="257175" indent="-257175"/>
            <a:r>
              <a:rPr lang="en-GB" sz="1425" dirty="0"/>
              <a:t>They coordinated metadata alignment across projects</a:t>
            </a:r>
          </a:p>
          <a:p>
            <a:pPr marL="257175" indent="-257175"/>
            <a:r>
              <a:rPr lang="en-GB" sz="1425" dirty="0"/>
              <a:t>Stewards ensure FAIR isn’t forgotten after the plan is written</a:t>
            </a:r>
          </a:p>
          <a:p>
            <a:pPr marL="257175" indent="-257175"/>
            <a:endParaRPr lang="en-GB" sz="1425" b="1" dirty="0"/>
          </a:p>
          <a:p>
            <a:pPr marL="0" indent="0">
              <a:buNone/>
            </a:pPr>
            <a:r>
              <a:rPr lang="en-GB" sz="1425" b="1" dirty="0"/>
              <a:t>How DEMPACT supports professional stewardship</a:t>
            </a:r>
            <a:endParaRPr lang="en-GB" sz="1425" dirty="0"/>
          </a:p>
          <a:p>
            <a:r>
              <a:rPr lang="en-GB" sz="1425" b="1" dirty="0"/>
              <a:t>Recognised</a:t>
            </a:r>
            <a:r>
              <a:rPr lang="en-GB" sz="1425" dirty="0"/>
              <a:t>: Roles are formalised in the </a:t>
            </a:r>
            <a:r>
              <a:rPr lang="en-GB" sz="1425" dirty="0" err="1"/>
              <a:t>FAIRification</a:t>
            </a:r>
            <a:r>
              <a:rPr lang="en-GB" sz="1425" dirty="0"/>
              <a:t> Plan</a:t>
            </a:r>
          </a:p>
          <a:p>
            <a:r>
              <a:rPr lang="en-GB" sz="1425" b="1" dirty="0"/>
              <a:t>Resourced</a:t>
            </a:r>
            <a:r>
              <a:rPr lang="en-GB" sz="1425" dirty="0"/>
              <a:t>: The workplan allocates tasks (time)</a:t>
            </a:r>
          </a:p>
          <a:p>
            <a:r>
              <a:rPr lang="en-GB" sz="1425" b="1" dirty="0"/>
              <a:t>Connected</a:t>
            </a:r>
            <a:r>
              <a:rPr lang="en-GB" sz="1425" dirty="0"/>
              <a:t>: A dementia data steward community is being established</a:t>
            </a:r>
          </a:p>
          <a:p>
            <a:r>
              <a:rPr lang="en-GB" sz="1425" dirty="0"/>
              <a:t>Stewards will also contribute to national resources like the FAIR </a:t>
            </a:r>
            <a:r>
              <a:rPr lang="en-GB" sz="1425" dirty="0" err="1"/>
              <a:t>Metroline</a:t>
            </a:r>
            <a:endParaRPr lang="en-GB" sz="1425" dirty="0"/>
          </a:p>
          <a:p>
            <a:endParaRPr lang="en-GB" sz="1425" dirty="0"/>
          </a:p>
          <a:p>
            <a:pPr marL="114297" indent="0">
              <a:buNone/>
            </a:pPr>
            <a:r>
              <a:rPr lang="en-GB" sz="1425" b="1" dirty="0">
                <a:solidFill>
                  <a:schemeClr val="accent5"/>
                </a:solidFill>
              </a:rPr>
              <a:t>Reflect: What is the role of a data steward in your projects?</a:t>
            </a:r>
            <a:endParaRPr lang="en-GB" sz="1425" b="1" dirty="0"/>
          </a:p>
        </p:txBody>
      </p:sp>
      <p:pic>
        <p:nvPicPr>
          <p:cNvPr id="6" name="Picture 5" descr="A person holding a balloon&#10;&#10;AI-generated content may be incorrect.">
            <a:extLst>
              <a:ext uri="{FF2B5EF4-FFF2-40B4-BE49-F238E27FC236}">
                <a16:creationId xmlns:a16="http://schemas.microsoft.com/office/drawing/2014/main" id="{FA9F09F8-3304-BE69-66A3-B606DCFA95C5}"/>
              </a:ext>
            </a:extLst>
          </p:cNvPr>
          <p:cNvPicPr>
            <a:picLocks noChangeAspect="1"/>
          </p:cNvPicPr>
          <p:nvPr/>
        </p:nvPicPr>
        <p:blipFill>
          <a:blip r:embed="rId2">
            <a:alphaModFix amt="22000"/>
          </a:blip>
          <a:srcRect l="35189" r="20286"/>
          <a:stretch/>
        </p:blipFill>
        <p:spPr>
          <a:xfrm>
            <a:off x="1" y="0"/>
            <a:ext cx="3123047" cy="5143500"/>
          </a:xfrm>
          <a:prstGeom prst="rect">
            <a:avLst/>
          </a:prstGeom>
        </p:spPr>
      </p:pic>
    </p:spTree>
    <p:extLst>
      <p:ext uri="{BB962C8B-B14F-4D97-AF65-F5344CB8AC3E}">
        <p14:creationId xmlns:p14="http://schemas.microsoft.com/office/powerpoint/2010/main" val="3074500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A553C-B1DD-FFFC-430B-6E43FA224635}"/>
              </a:ext>
            </a:extLst>
          </p:cNvPr>
          <p:cNvSpPr>
            <a:spLocks noGrp="1"/>
          </p:cNvSpPr>
          <p:nvPr>
            <p:ph type="title"/>
          </p:nvPr>
        </p:nvSpPr>
        <p:spPr/>
        <p:txBody>
          <a:bodyPr/>
          <a:lstStyle/>
          <a:p>
            <a:endParaRPr lang="en-GB"/>
          </a:p>
        </p:txBody>
      </p:sp>
      <p:sp>
        <p:nvSpPr>
          <p:cNvPr id="3" name="Text Placeholder 2">
            <a:extLst>
              <a:ext uri="{FF2B5EF4-FFF2-40B4-BE49-F238E27FC236}">
                <a16:creationId xmlns:a16="http://schemas.microsoft.com/office/drawing/2014/main" id="{65665A15-3D29-AEF0-A78E-BEBD8C4EA37E}"/>
              </a:ext>
            </a:extLst>
          </p:cNvPr>
          <p:cNvSpPr>
            <a:spLocks noGrp="1"/>
          </p:cNvSpPr>
          <p:nvPr>
            <p:ph type="body" idx="1"/>
          </p:nvPr>
        </p:nvSpPr>
        <p:spPr/>
        <p:txBody>
          <a:bodyPr/>
          <a:lstStyle/>
          <a:p>
            <a:endParaRPr lang="en-GB"/>
          </a:p>
        </p:txBody>
      </p:sp>
      <p:pic>
        <p:nvPicPr>
          <p:cNvPr id="5" name="Picture 4" descr="A diagram of a health research&#10;&#10;AI-generated content may be incorrect.">
            <a:extLst>
              <a:ext uri="{FF2B5EF4-FFF2-40B4-BE49-F238E27FC236}">
                <a16:creationId xmlns:a16="http://schemas.microsoft.com/office/drawing/2014/main" id="{BCA6EF16-2845-394F-60B3-A82BA1CD2A3D}"/>
              </a:ext>
            </a:extLst>
          </p:cNvPr>
          <p:cNvPicPr>
            <a:picLocks noChangeAspect="1"/>
          </p:cNvPicPr>
          <p:nvPr/>
        </p:nvPicPr>
        <p:blipFill>
          <a:blip r:embed="rId2"/>
          <a:stretch>
            <a:fillRect/>
          </a:stretch>
        </p:blipFill>
        <p:spPr>
          <a:xfrm>
            <a:off x="0" y="89208"/>
            <a:ext cx="9107276" cy="5051502"/>
          </a:xfrm>
          <a:prstGeom prst="rect">
            <a:avLst/>
          </a:prstGeom>
        </p:spPr>
      </p:pic>
      <p:pic>
        <p:nvPicPr>
          <p:cNvPr id="7" name="Picture 6">
            <a:extLst>
              <a:ext uri="{FF2B5EF4-FFF2-40B4-BE49-F238E27FC236}">
                <a16:creationId xmlns:a16="http://schemas.microsoft.com/office/drawing/2014/main" id="{1C6CD6E0-5AD8-BEE4-2D5D-42A59F857D76}"/>
              </a:ext>
            </a:extLst>
          </p:cNvPr>
          <p:cNvPicPr>
            <a:picLocks noChangeAspect="1"/>
          </p:cNvPicPr>
          <p:nvPr/>
        </p:nvPicPr>
        <p:blipFill>
          <a:blip r:embed="rId3"/>
          <a:stretch>
            <a:fillRect/>
          </a:stretch>
        </p:blipFill>
        <p:spPr>
          <a:xfrm>
            <a:off x="395868" y="3991025"/>
            <a:ext cx="8352264" cy="342122"/>
          </a:xfrm>
          <a:prstGeom prst="rect">
            <a:avLst/>
          </a:prstGeom>
        </p:spPr>
      </p:pic>
      <p:sp>
        <p:nvSpPr>
          <p:cNvPr id="8" name="TextBox 7">
            <a:extLst>
              <a:ext uri="{FF2B5EF4-FFF2-40B4-BE49-F238E27FC236}">
                <a16:creationId xmlns:a16="http://schemas.microsoft.com/office/drawing/2014/main" id="{C4496D13-A79A-3AFB-F24C-41588248710E}"/>
              </a:ext>
            </a:extLst>
          </p:cNvPr>
          <p:cNvSpPr txBox="1"/>
          <p:nvPr/>
        </p:nvSpPr>
        <p:spPr>
          <a:xfrm>
            <a:off x="311700" y="4414986"/>
            <a:ext cx="3713356" cy="307777"/>
          </a:xfrm>
          <a:prstGeom prst="rect">
            <a:avLst/>
          </a:prstGeom>
          <a:noFill/>
        </p:spPr>
        <p:txBody>
          <a:bodyPr wrap="square" rtlCol="0">
            <a:spAutoFit/>
          </a:bodyPr>
          <a:lstStyle/>
          <a:p>
            <a:r>
              <a:rPr lang="en-GB" dirty="0">
                <a:solidFill>
                  <a:srgbClr val="0070C0"/>
                </a:solidFill>
                <a:hlinkClick r:id="rId4">
                  <a:extLst>
                    <a:ext uri="{A12FA001-AC4F-418D-AE19-62706E023703}">
                      <ahyp:hlinkClr xmlns:ahyp="http://schemas.microsoft.com/office/drawing/2018/hyperlinkcolor" val="tx"/>
                    </a:ext>
                  </a:extLst>
                </a:hlinkClick>
              </a:rPr>
              <a:t>https://www.healthdata.nl/en</a:t>
            </a:r>
            <a:r>
              <a:rPr lang="en-GB" dirty="0">
                <a:solidFill>
                  <a:srgbClr val="0070C0"/>
                </a:solidFill>
              </a:rPr>
              <a:t> </a:t>
            </a:r>
          </a:p>
        </p:txBody>
      </p:sp>
    </p:spTree>
    <p:extLst>
      <p:ext uri="{BB962C8B-B14F-4D97-AF65-F5344CB8AC3E}">
        <p14:creationId xmlns:p14="http://schemas.microsoft.com/office/powerpoint/2010/main" val="39274374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0A87F-A77E-0BB6-217B-333D5F5B71D2}"/>
              </a:ext>
            </a:extLst>
          </p:cNvPr>
          <p:cNvSpPr>
            <a:spLocks noGrp="1"/>
          </p:cNvSpPr>
          <p:nvPr>
            <p:ph type="title"/>
          </p:nvPr>
        </p:nvSpPr>
        <p:spPr/>
        <p:txBody>
          <a:bodyPr>
            <a:normAutofit/>
          </a:bodyPr>
          <a:lstStyle/>
          <a:p>
            <a:r>
              <a:rPr lang="en-GB" b="1" dirty="0"/>
              <a:t>From reflection to action - </a:t>
            </a:r>
            <a:r>
              <a:rPr lang="en-GB" b="1" dirty="0">
                <a:solidFill>
                  <a:schemeClr val="accent5"/>
                </a:solidFill>
              </a:rPr>
              <a:t>FAIR tips you can try tomorrow</a:t>
            </a:r>
            <a:endParaRPr lang="en-GB" dirty="0">
              <a:solidFill>
                <a:schemeClr val="accent5"/>
              </a:solidFill>
            </a:endParaRPr>
          </a:p>
        </p:txBody>
      </p:sp>
      <p:pic>
        <p:nvPicPr>
          <p:cNvPr id="5" name="Picture 4" descr="Free Close-up of a tomato seedling held in a hand against a white background, showcasing gardening basics. Stock Photo">
            <a:extLst>
              <a:ext uri="{FF2B5EF4-FFF2-40B4-BE49-F238E27FC236}">
                <a16:creationId xmlns:a16="http://schemas.microsoft.com/office/drawing/2014/main" id="{29A31883-9140-671F-AB88-4E45BAD72B6C}"/>
              </a:ext>
            </a:extLst>
          </p:cNvPr>
          <p:cNvPicPr>
            <a:picLocks noChangeAspect="1" noChangeArrowheads="1"/>
          </p:cNvPicPr>
          <p:nvPr/>
        </p:nvPicPr>
        <p:blipFill rotWithShape="1">
          <a:blip r:embed="rId2">
            <a:alphaModFix amt="25000"/>
            <a:extLst>
              <a:ext uri="{28A0092B-C50C-407E-A947-70E740481C1C}">
                <a14:useLocalDpi xmlns:a14="http://schemas.microsoft.com/office/drawing/2010/main" val="0"/>
              </a:ext>
            </a:extLst>
          </a:blip>
          <a:srcRect l="-2083" r="16875"/>
          <a:stretch/>
        </p:blipFill>
        <p:spPr bwMode="auto">
          <a:xfrm>
            <a:off x="4572000" y="-77916"/>
            <a:ext cx="4572000" cy="523067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88E35E2F-6DC5-F14E-50EF-69264E9FB29D}"/>
              </a:ext>
            </a:extLst>
          </p:cNvPr>
          <p:cNvSpPr>
            <a:spLocks noGrp="1"/>
          </p:cNvSpPr>
          <p:nvPr>
            <p:ph type="body" idx="1"/>
          </p:nvPr>
        </p:nvSpPr>
        <p:spPr>
          <a:xfrm>
            <a:off x="311701" y="1152475"/>
            <a:ext cx="6296918" cy="3416400"/>
          </a:xfrm>
        </p:spPr>
        <p:txBody>
          <a:bodyPr>
            <a:noAutofit/>
          </a:bodyPr>
          <a:lstStyle/>
          <a:p>
            <a:pPr marL="0">
              <a:buNone/>
            </a:pPr>
            <a:r>
              <a:rPr lang="en-GB" sz="1350" dirty="0"/>
              <a:t>Want to take a first (or next) step with FAIR? These small, proven actions from DEMPACT help you move forward without needing to do it all at once</a:t>
            </a:r>
          </a:p>
          <a:p>
            <a:pPr marL="0"/>
            <a:endParaRPr lang="en-GB" sz="1350" dirty="0"/>
          </a:p>
          <a:p>
            <a:pPr marL="214313" indent="-214313"/>
            <a:r>
              <a:rPr lang="en-GB" sz="1350" b="1" dirty="0"/>
              <a:t>Make your metadata count. </a:t>
            </a:r>
            <a:r>
              <a:rPr lang="en-GB" sz="1350" dirty="0"/>
              <a:t>Use a metadata template with title, abstract, and keywords. Follow community standards (e.g. DDI, MIAME). </a:t>
            </a:r>
            <a:r>
              <a:rPr lang="en-GB" sz="1350" i="1" dirty="0"/>
              <a:t>Quick win</a:t>
            </a:r>
            <a:r>
              <a:rPr lang="en-GB" sz="1350" dirty="0"/>
              <a:t>: Add a checklist before uploading your data</a:t>
            </a:r>
            <a:endParaRPr lang="en-GB" sz="1350" b="1" dirty="0"/>
          </a:p>
          <a:p>
            <a:pPr marL="214313" indent="-214313"/>
            <a:r>
              <a:rPr lang="en-GB" sz="1350" b="1" dirty="0"/>
              <a:t>Enable reuse. </a:t>
            </a:r>
            <a:r>
              <a:rPr lang="en-GB" sz="1350" dirty="0"/>
              <a:t>Apply a standard licence (e.g. CC-BY). Document restrictions. Assign DOIs or ORCIDs. </a:t>
            </a:r>
            <a:r>
              <a:rPr lang="en-GB" sz="1350" i="1" dirty="0"/>
              <a:t>Quick win</a:t>
            </a:r>
            <a:r>
              <a:rPr lang="en-GB" sz="1350" dirty="0"/>
              <a:t>: Add a short reuse note and licence to your README</a:t>
            </a:r>
            <a:endParaRPr lang="en-GB" sz="1350" b="1" dirty="0"/>
          </a:p>
          <a:p>
            <a:pPr marL="214313" indent="-214313"/>
            <a:r>
              <a:rPr lang="en-GB" sz="1350" b="1" dirty="0"/>
              <a:t>Track what changes. </a:t>
            </a:r>
            <a:r>
              <a:rPr lang="en-GB" sz="1350" dirty="0"/>
              <a:t>Use structured filenames or Git. Keep a changelog. Document processing scripts. </a:t>
            </a:r>
            <a:r>
              <a:rPr lang="en-GB" sz="1350" i="1" dirty="0"/>
              <a:t>Quick win</a:t>
            </a:r>
            <a:r>
              <a:rPr lang="en-GB" sz="1350" dirty="0"/>
              <a:t>: Add a </a:t>
            </a:r>
            <a:r>
              <a:rPr lang="en-GB" sz="1350" dirty="0" err="1"/>
              <a:t>changelog.txt</a:t>
            </a:r>
            <a:r>
              <a:rPr lang="en-GB" sz="1350" dirty="0"/>
              <a:t> to your dataset folder</a:t>
            </a:r>
            <a:endParaRPr lang="en-GB" sz="1350" b="1" dirty="0"/>
          </a:p>
          <a:p>
            <a:pPr marL="214313" indent="-214313"/>
            <a:r>
              <a:rPr lang="en-GB" sz="1350" b="1" dirty="0"/>
              <a:t>Share the workload. </a:t>
            </a:r>
            <a:r>
              <a:rPr lang="en-GB" sz="1350" dirty="0"/>
              <a:t>Define who maintains metadata, backups, and reviews data quality. </a:t>
            </a:r>
            <a:r>
              <a:rPr lang="en-GB" sz="1350" i="1" dirty="0"/>
              <a:t>Quick win</a:t>
            </a:r>
            <a:r>
              <a:rPr lang="en-GB" sz="1350" dirty="0"/>
              <a:t>: Add a “roles” tab to your DMP or team sheet</a:t>
            </a:r>
            <a:endParaRPr lang="en-GB" sz="1350" b="1" dirty="0"/>
          </a:p>
          <a:p>
            <a:pPr marL="214313" indent="-214313"/>
            <a:r>
              <a:rPr lang="en-GB" sz="1350" b="1" dirty="0"/>
              <a:t>Think beyond the project. </a:t>
            </a:r>
            <a:r>
              <a:rPr lang="en-GB" sz="1350" dirty="0"/>
              <a:t>Use secure storage (no USBs). Choose a trusted repository. Add a preservation plan. </a:t>
            </a:r>
            <a:r>
              <a:rPr lang="en-GB" sz="1350" i="1" dirty="0"/>
              <a:t>Quick win</a:t>
            </a:r>
            <a:r>
              <a:rPr lang="en-GB" sz="1350" dirty="0"/>
              <a:t>: Schedule a regular backup check and update your DMP</a:t>
            </a:r>
          </a:p>
        </p:txBody>
      </p:sp>
    </p:spTree>
    <p:extLst>
      <p:ext uri="{BB962C8B-B14F-4D97-AF65-F5344CB8AC3E}">
        <p14:creationId xmlns:p14="http://schemas.microsoft.com/office/powerpoint/2010/main" val="32644548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diagram of health and data ecosystem&#10;&#10;AI-generated content may be incorrect.">
            <a:extLst>
              <a:ext uri="{FF2B5EF4-FFF2-40B4-BE49-F238E27FC236}">
                <a16:creationId xmlns:a16="http://schemas.microsoft.com/office/drawing/2014/main" id="{5B8FEA89-F0CD-8710-FC8C-DF13076C17B2}"/>
              </a:ext>
            </a:extLst>
          </p:cNvPr>
          <p:cNvPicPr>
            <a:picLocks noChangeAspect="1"/>
          </p:cNvPicPr>
          <p:nvPr/>
        </p:nvPicPr>
        <p:blipFill>
          <a:blip r:embed="rId3"/>
          <a:stretch>
            <a:fillRect/>
          </a:stretch>
        </p:blipFill>
        <p:spPr>
          <a:xfrm>
            <a:off x="-62914" y="0"/>
            <a:ext cx="9206914" cy="5252224"/>
          </a:xfrm>
          <a:prstGeom prst="rect">
            <a:avLst/>
          </a:prstGeom>
        </p:spPr>
      </p:pic>
      <p:pic>
        <p:nvPicPr>
          <p:cNvPr id="9" name="Picture 6">
            <a:extLst>
              <a:ext uri="{FF2B5EF4-FFF2-40B4-BE49-F238E27FC236}">
                <a16:creationId xmlns:a16="http://schemas.microsoft.com/office/drawing/2014/main" id="{02AEC9CA-53E3-F511-9A91-F27FE0667D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2645" y="4205271"/>
            <a:ext cx="1109663" cy="528200"/>
          </a:xfrm>
          <a:prstGeom prst="rect">
            <a:avLst/>
          </a:prstGeom>
          <a:noFill/>
          <a:extLst>
            <a:ext uri="{909E8E84-426E-40DD-AFC4-6F175D3DCCD1}">
              <a14:hiddenFill xmlns:a14="http://schemas.microsoft.com/office/drawing/2010/main">
                <a:solidFill>
                  <a:srgbClr val="FFFFFF"/>
                </a:solidFill>
              </a14:hiddenFill>
            </a:ext>
          </a:extLst>
        </p:spPr>
      </p:pic>
      <p:pic>
        <p:nvPicPr>
          <p:cNvPr id="10" name="Google Shape;283;g1b61cf9ad20_0_15295" descr="Logo, company name&#10;&#10;Description automatically generated">
            <a:extLst>
              <a:ext uri="{FF2B5EF4-FFF2-40B4-BE49-F238E27FC236}">
                <a16:creationId xmlns:a16="http://schemas.microsoft.com/office/drawing/2014/main" id="{4B410F00-9B27-1907-6D0E-3F1AA5481170}"/>
              </a:ext>
            </a:extLst>
          </p:cNvPr>
          <p:cNvPicPr preferRelativeResize="0"/>
          <p:nvPr/>
        </p:nvPicPr>
        <p:blipFill rotWithShape="1">
          <a:blip r:embed="rId5">
            <a:alphaModFix/>
          </a:blip>
          <a:srcRect/>
          <a:stretch/>
        </p:blipFill>
        <p:spPr>
          <a:xfrm>
            <a:off x="8202386" y="3950153"/>
            <a:ext cx="795338" cy="733593"/>
          </a:xfrm>
          <a:prstGeom prst="rect">
            <a:avLst/>
          </a:prstGeom>
          <a:noFill/>
          <a:ln>
            <a:noFill/>
          </a:ln>
        </p:spPr>
      </p:pic>
    </p:spTree>
    <p:extLst>
      <p:ext uri="{BB962C8B-B14F-4D97-AF65-F5344CB8AC3E}">
        <p14:creationId xmlns:p14="http://schemas.microsoft.com/office/powerpoint/2010/main" val="3400465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8B5AD-5CB1-3CBE-AD9C-2D17FA569040}"/>
              </a:ext>
            </a:extLst>
          </p:cNvPr>
          <p:cNvSpPr>
            <a:spLocks noGrp="1"/>
          </p:cNvSpPr>
          <p:nvPr>
            <p:ph type="title"/>
          </p:nvPr>
        </p:nvSpPr>
        <p:spPr/>
        <p:txBody>
          <a:bodyPr/>
          <a:lstStyle/>
          <a:p>
            <a:endParaRPr lang="en-GB"/>
          </a:p>
        </p:txBody>
      </p:sp>
      <p:sp>
        <p:nvSpPr>
          <p:cNvPr id="3" name="Text Placeholder 2">
            <a:extLst>
              <a:ext uri="{FF2B5EF4-FFF2-40B4-BE49-F238E27FC236}">
                <a16:creationId xmlns:a16="http://schemas.microsoft.com/office/drawing/2014/main" id="{20598C11-EE02-C158-B0A8-5199D85C9CAE}"/>
              </a:ext>
            </a:extLst>
          </p:cNvPr>
          <p:cNvSpPr>
            <a:spLocks noGrp="1"/>
          </p:cNvSpPr>
          <p:nvPr>
            <p:ph type="body" idx="1"/>
          </p:nvPr>
        </p:nvSpPr>
        <p:spPr/>
        <p:txBody>
          <a:bodyPr/>
          <a:lstStyle/>
          <a:p>
            <a:endParaRPr lang="en-GB"/>
          </a:p>
        </p:txBody>
      </p:sp>
      <p:pic>
        <p:nvPicPr>
          <p:cNvPr id="5" name="Picture 4" descr="A close-up of a diagram&#10;&#10;AI-generated content may be incorrect.">
            <a:extLst>
              <a:ext uri="{FF2B5EF4-FFF2-40B4-BE49-F238E27FC236}">
                <a16:creationId xmlns:a16="http://schemas.microsoft.com/office/drawing/2014/main" id="{8A341226-B26D-D5AE-9693-E69B5639CDDC}"/>
              </a:ext>
            </a:extLst>
          </p:cNvPr>
          <p:cNvPicPr>
            <a:picLocks noChangeAspect="1"/>
          </p:cNvPicPr>
          <p:nvPr/>
        </p:nvPicPr>
        <p:blipFill>
          <a:blip r:embed="rId2"/>
          <a:stretch>
            <a:fillRect/>
          </a:stretch>
        </p:blipFill>
        <p:spPr>
          <a:xfrm>
            <a:off x="33452" y="0"/>
            <a:ext cx="9089703" cy="5143500"/>
          </a:xfrm>
          <a:prstGeom prst="rect">
            <a:avLst/>
          </a:prstGeom>
        </p:spPr>
      </p:pic>
      <p:pic>
        <p:nvPicPr>
          <p:cNvPr id="4" name="Google Shape;604;p14" descr="Picture 4">
            <a:extLst>
              <a:ext uri="{FF2B5EF4-FFF2-40B4-BE49-F238E27FC236}">
                <a16:creationId xmlns:a16="http://schemas.microsoft.com/office/drawing/2014/main" id="{A7A41E7A-AAAC-1A2D-9F7B-F4E8F0A17220}"/>
              </a:ext>
            </a:extLst>
          </p:cNvPr>
          <p:cNvPicPr preferRelativeResize="0"/>
          <p:nvPr/>
        </p:nvPicPr>
        <p:blipFill rotWithShape="1">
          <a:blip r:embed="rId3" cstate="hqprint">
            <a:alphaModFix/>
            <a:extLst>
              <a:ext uri="{28A0092B-C50C-407E-A947-70E740481C1C}">
                <a14:useLocalDpi xmlns:a14="http://schemas.microsoft.com/office/drawing/2010/main"/>
              </a:ext>
            </a:extLst>
          </a:blip>
          <a:srcRect l="7057" t="4979" r="5411" b="1659"/>
          <a:stretch/>
        </p:blipFill>
        <p:spPr>
          <a:xfrm>
            <a:off x="5271431" y="3720663"/>
            <a:ext cx="2051653" cy="1275661"/>
          </a:xfrm>
          <a:prstGeom prst="rect">
            <a:avLst/>
          </a:prstGeom>
          <a:noFill/>
          <a:ln>
            <a:noFill/>
          </a:ln>
        </p:spPr>
      </p:pic>
    </p:spTree>
    <p:extLst>
      <p:ext uri="{BB962C8B-B14F-4D97-AF65-F5344CB8AC3E}">
        <p14:creationId xmlns:p14="http://schemas.microsoft.com/office/powerpoint/2010/main" val="1428034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a:extLst>
            <a:ext uri="{FF2B5EF4-FFF2-40B4-BE49-F238E27FC236}">
              <a16:creationId xmlns:a16="http://schemas.microsoft.com/office/drawing/2014/main" id="{1AA9EAA1-111E-02A8-957A-A0208E22201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B3F85570-3D3D-A996-5E84-D59E1CD72E20}"/>
              </a:ext>
            </a:extLst>
          </p:cNvPr>
          <p:cNvSpPr txBox="1"/>
          <p:nvPr/>
        </p:nvSpPr>
        <p:spPr>
          <a:xfrm>
            <a:off x="695018" y="1581064"/>
            <a:ext cx="7753964" cy="646331"/>
          </a:xfrm>
          <a:prstGeom prst="rect">
            <a:avLst/>
          </a:prstGeom>
          <a:noFill/>
        </p:spPr>
        <p:txBody>
          <a:bodyPr wrap="square">
            <a:spAutoFit/>
          </a:bodyPr>
          <a:lstStyle/>
          <a:p>
            <a:r>
              <a:rPr lang="en-GB" sz="3600" b="1" dirty="0">
                <a:latin typeface="Calibri" panose="020F0502020204030204" pitchFamily="34" charset="0"/>
                <a:cs typeface="Calibri" panose="020F0502020204030204" pitchFamily="34" charset="0"/>
              </a:rPr>
              <a:t>Part 2 – Challenge of data stewardship</a:t>
            </a:r>
          </a:p>
        </p:txBody>
      </p:sp>
    </p:spTree>
    <p:extLst>
      <p:ext uri="{BB962C8B-B14F-4D97-AF65-F5344CB8AC3E}">
        <p14:creationId xmlns:p14="http://schemas.microsoft.com/office/powerpoint/2010/main" val="2124254373"/>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itle slides">
  <a:themeElements>
    <a:clrScheme name="DTL-HRI">
      <a:dk1>
        <a:srgbClr val="262626"/>
      </a:dk1>
      <a:lt1>
        <a:srgbClr val="FFFFFF"/>
      </a:lt1>
      <a:dk2>
        <a:srgbClr val="4C4C4C"/>
      </a:dk2>
      <a:lt2>
        <a:srgbClr val="E7E6E6"/>
      </a:lt2>
      <a:accent1>
        <a:srgbClr val="C60066"/>
      </a:accent1>
      <a:accent2>
        <a:srgbClr val="391961"/>
      </a:accent2>
      <a:accent3>
        <a:srgbClr val="183C76"/>
      </a:accent3>
      <a:accent4>
        <a:srgbClr val="AABECC"/>
      </a:accent4>
      <a:accent5>
        <a:srgbClr val="F8AF00"/>
      </a:accent5>
      <a:accent6>
        <a:srgbClr val="4C4C4C"/>
      </a:accent6>
      <a:hlink>
        <a:srgbClr val="183C76"/>
      </a:hlink>
      <a:folHlink>
        <a:srgbClr val="5C65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2471</TotalTime>
  <Words>3271</Words>
  <Application>Microsoft Macintosh PowerPoint</Application>
  <PresentationFormat>On-screen Show (16:9)</PresentationFormat>
  <Paragraphs>327</Paragraphs>
  <Slides>60</Slides>
  <Notes>7</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60</vt:i4>
      </vt:variant>
    </vt:vector>
  </HeadingPairs>
  <TitlesOfParts>
    <vt:vector size="69" baseType="lpstr">
      <vt:lpstr>Calibri</vt:lpstr>
      <vt:lpstr>Times</vt:lpstr>
      <vt:lpstr>Corbel</vt:lpstr>
      <vt:lpstr>Verdana</vt:lpstr>
      <vt:lpstr>Arial</vt:lpstr>
      <vt:lpstr>Merriweather Sans</vt:lpstr>
      <vt:lpstr>Simple Light</vt:lpstr>
      <vt:lpstr>Custom Design</vt:lpstr>
      <vt:lpstr>Title slides</vt:lpstr>
      <vt:lpstr>FAIR data stewardship  Bridging skills, practice and communities from local to European</vt:lpstr>
      <vt:lpstr>PowerPoint Presentation</vt:lpstr>
      <vt:lpstr>Introduction - About me</vt:lpstr>
      <vt:lpstr>Introduction - About me</vt:lpstr>
      <vt:lpstr>PowerPoint Presentation</vt:lpstr>
      <vt:lpstr>PowerPoint Presentation</vt:lpstr>
      <vt:lpstr>PowerPoint Presentation</vt:lpstr>
      <vt:lpstr>PowerPoint Presentation</vt:lpstr>
      <vt:lpstr>PowerPoint Presentation</vt:lpstr>
      <vt:lpstr>The importance of data stewardship</vt:lpstr>
      <vt:lpstr>PowerPoint Presentation</vt:lpstr>
      <vt:lpstr>Professionalising data stewardship - The challenge</vt:lpstr>
      <vt:lpstr>PowerPoint Presentation</vt:lpstr>
      <vt:lpstr>Building bridges - Step by step</vt:lpstr>
      <vt:lpstr>Taking data stewards seriously</vt:lpstr>
      <vt:lpstr>Data stewards job profiles</vt:lpstr>
      <vt:lpstr>PowerPoint Presentation</vt:lpstr>
      <vt:lpstr>Community building - Local, national &amp; international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Building bridges - RDM as a profession</vt:lpstr>
      <vt:lpstr>PowerPoint Presentation</vt:lpstr>
      <vt:lpstr>Bonus materials: practical FAIR tips based from the FAIR Metroline</vt:lpstr>
      <vt:lpstr>A practical journey - From vision to practice</vt:lpstr>
      <vt:lpstr>FAIR data - What’s in it for you?</vt:lpstr>
      <vt:lpstr>Implementing FAIR - Why is it difficult</vt:lpstr>
      <vt:lpstr>Step 1 - Define your FAIRification objectives (1)</vt:lpstr>
      <vt:lpstr>Step 1 - Define your FAIRification objectives (2)</vt:lpstr>
      <vt:lpstr>Step 1 - Define your FAIRification objectives (3)</vt:lpstr>
      <vt:lpstr>Step 2 - Reflect on your data practices (pre-FAIR assessment) (1)</vt:lpstr>
      <vt:lpstr>Step 2 - Reflect on your data practices (pre-FAIR assessment) (2)</vt:lpstr>
      <vt:lpstr>Step 2 - Reflect on your data practices (pre-FAIR assessment) (3)</vt:lpstr>
      <vt:lpstr>Step 3 - Design your FAIR solution plan (1)</vt:lpstr>
      <vt:lpstr>Step 3 - Design your FAIR solution plan (2)</vt:lpstr>
      <vt:lpstr>Step 3 - Design your FAIR solution plan (3)</vt:lpstr>
      <vt:lpstr>Step 4a - Act and sustain (tools and support) (1)</vt:lpstr>
      <vt:lpstr>Step 4a - Act and sustain (tools and support) (2)</vt:lpstr>
      <vt:lpstr>Step 4a - Act and sustain (tools and support) (3)</vt:lpstr>
      <vt:lpstr>Step 4b - DS make the difference (1)</vt:lpstr>
      <vt:lpstr>Step 4b - DS make the difference (2)</vt:lpstr>
      <vt:lpstr>From reflection to action - FAIR tips you can try tomorrow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Mijke Jetten</cp:lastModifiedBy>
  <cp:revision>46</cp:revision>
  <dcterms:modified xsi:type="dcterms:W3CDTF">2025-10-28T08:17:20Z</dcterms:modified>
</cp:coreProperties>
</file>